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84" r:id="rId4"/>
    <p:sldId id="270" r:id="rId5"/>
    <p:sldId id="299" r:id="rId6"/>
    <p:sldId id="265" r:id="rId7"/>
    <p:sldId id="264" r:id="rId8"/>
    <p:sldId id="285" r:id="rId9"/>
    <p:sldId id="286" r:id="rId10"/>
    <p:sldId id="271" r:id="rId11"/>
    <p:sldId id="272" r:id="rId12"/>
    <p:sldId id="273" r:id="rId13"/>
    <p:sldId id="288" r:id="rId14"/>
    <p:sldId id="289" r:id="rId15"/>
    <p:sldId id="275" r:id="rId16"/>
    <p:sldId id="290" r:id="rId17"/>
    <p:sldId id="291" r:id="rId18"/>
    <p:sldId id="292" r:id="rId19"/>
    <p:sldId id="293" r:id="rId20"/>
    <p:sldId id="277" r:id="rId21"/>
    <p:sldId id="266" r:id="rId22"/>
    <p:sldId id="278" r:id="rId23"/>
    <p:sldId id="295" r:id="rId24"/>
    <p:sldId id="297" r:id="rId25"/>
    <p:sldId id="298" r:id="rId26"/>
    <p:sldId id="294" r:id="rId27"/>
    <p:sldId id="279" r:id="rId28"/>
    <p:sldId id="280" r:id="rId29"/>
    <p:sldId id="281" r:id="rId30"/>
    <p:sldId id="282" r:id="rId31"/>
    <p:sldId id="283" r:id="rId3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531798-0936-40B8-A7D1-08674755443D}"/>
              </a:ext>
            </a:extLst>
          </p:cNvPr>
          <p:cNvSpPr txBox="1">
            <a:spLocks noGrp="1"/>
          </p:cNvSpPr>
          <p:nvPr>
            <p:ph type="hdr" sz="quarter"/>
          </p:nvPr>
        </p:nvSpPr>
        <p:spPr>
          <a:xfrm>
            <a:off x="0" y="0"/>
            <a:ext cx="2949839" cy="496080"/>
          </a:xfrm>
          <a:prstGeom prst="rect">
            <a:avLst/>
          </a:prstGeom>
          <a:noFill/>
          <a:ln cap="flat">
            <a:noFill/>
          </a:ln>
        </p:spPr>
        <p:txBody>
          <a:bodyPr vert="horz" wrap="none" lIns="82440" tIns="41400" rIns="82440" bIns="4140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3" name="Date Placeholder 2">
            <a:extLst>
              <a:ext uri="{FF2B5EF4-FFF2-40B4-BE49-F238E27FC236}">
                <a16:creationId xmlns:a16="http://schemas.microsoft.com/office/drawing/2014/main" id="{B30EF683-A836-4950-BC8E-CEB3F2720DA3}"/>
              </a:ext>
            </a:extLst>
          </p:cNvPr>
          <p:cNvSpPr txBox="1">
            <a:spLocks noGrp="1"/>
          </p:cNvSpPr>
          <p:nvPr>
            <p:ph type="dt" sz="quarter" idx="1"/>
          </p:nvPr>
        </p:nvSpPr>
        <p:spPr>
          <a:xfrm>
            <a:off x="3847679" y="0"/>
            <a:ext cx="2949839" cy="496080"/>
          </a:xfrm>
          <a:prstGeom prst="rect">
            <a:avLst/>
          </a:prstGeom>
          <a:noFill/>
          <a:ln cap="flat">
            <a:noFill/>
          </a:ln>
        </p:spPr>
        <p:txBody>
          <a:bodyPr vert="horz" wrap="none" lIns="82440" tIns="41400" rIns="82440" bIns="4140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4" name="Footer Placeholder 3">
            <a:extLst>
              <a:ext uri="{FF2B5EF4-FFF2-40B4-BE49-F238E27FC236}">
                <a16:creationId xmlns:a16="http://schemas.microsoft.com/office/drawing/2014/main" id="{9883E7D9-608E-4D80-A7A1-08BEDC613D65}"/>
              </a:ext>
            </a:extLst>
          </p:cNvPr>
          <p:cNvSpPr txBox="1">
            <a:spLocks noGrp="1"/>
          </p:cNvSpPr>
          <p:nvPr>
            <p:ph type="ftr" sz="quarter" idx="2"/>
          </p:nvPr>
        </p:nvSpPr>
        <p:spPr>
          <a:xfrm>
            <a:off x="0" y="9432000"/>
            <a:ext cx="2949839" cy="496080"/>
          </a:xfrm>
          <a:prstGeom prst="rect">
            <a:avLst/>
          </a:prstGeom>
          <a:noFill/>
          <a:ln cap="flat">
            <a:noFill/>
          </a:ln>
        </p:spPr>
        <p:txBody>
          <a:bodyPr vert="horz" wrap="none" lIns="82440" tIns="41400" rIns="82440" bIns="41400" anchor="b"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5" name="Slide Number Placeholder 4">
            <a:extLst>
              <a:ext uri="{FF2B5EF4-FFF2-40B4-BE49-F238E27FC236}">
                <a16:creationId xmlns:a16="http://schemas.microsoft.com/office/drawing/2014/main" id="{24033F1C-CC77-4A83-96CE-000D56E42D3D}"/>
              </a:ext>
            </a:extLst>
          </p:cNvPr>
          <p:cNvSpPr txBox="1">
            <a:spLocks noGrp="1"/>
          </p:cNvSpPr>
          <p:nvPr>
            <p:ph type="sldNum" sz="quarter" idx="3"/>
          </p:nvPr>
        </p:nvSpPr>
        <p:spPr>
          <a:xfrm>
            <a:off x="3847679" y="9432000"/>
            <a:ext cx="2949839" cy="496080"/>
          </a:xfrm>
          <a:prstGeom prst="rect">
            <a:avLst/>
          </a:prstGeom>
          <a:noFill/>
          <a:ln cap="flat">
            <a:noFill/>
          </a:ln>
        </p:spPr>
        <p:txBody>
          <a:bodyPr vert="horz" wrap="none" lIns="82440" tIns="41400" rIns="82440" bIns="41400" anchor="b" anchorCtr="0" compatLnSpc="0">
            <a:noAutofit/>
          </a:bodyPr>
          <a:lstStyle/>
          <a:p>
            <a:pPr marL="0" marR="0" lvl="0" indent="0" algn="r" rtl="0" hangingPunct="0">
              <a:lnSpc>
                <a:spcPct val="100000"/>
              </a:lnSpc>
              <a:spcBef>
                <a:spcPts val="0"/>
              </a:spcBef>
              <a:spcAft>
                <a:spcPts val="0"/>
              </a:spcAft>
              <a:buNone/>
              <a:tabLst/>
            </a:pPr>
            <a:fld id="{D73DEE91-98A2-406E-8535-B48428EC6A1F}" type="slidenum">
              <a:t>‹#›</a:t>
            </a:fld>
            <a:endParaRPr lang="en-none" sz="1300" b="0" i="0" u="none" strike="noStrike" kern="0" spc="0" baseline="0">
              <a:ln>
                <a:noFill/>
              </a:ln>
              <a:solidFill>
                <a:srgbClr val="000000"/>
              </a:solidFill>
              <a:latin typeface="Arimo" pitchFamily="18"/>
              <a:ea typeface="Arial Unicode MS" pitchFamily="2"/>
              <a:cs typeface="Arial Unicode MS" pitchFamily="2"/>
            </a:endParaRPr>
          </a:p>
        </p:txBody>
      </p:sp>
    </p:spTree>
    <p:extLst>
      <p:ext uri="{BB962C8B-B14F-4D97-AF65-F5344CB8AC3E}">
        <p14:creationId xmlns:p14="http://schemas.microsoft.com/office/powerpoint/2010/main" val="3265278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2178A-16B2-4EA1-A293-3F8C78FEB1FD}"/>
              </a:ext>
            </a:extLst>
          </p:cNvPr>
          <p:cNvSpPr>
            <a:spLocks noGrp="1" noRot="1" noChangeAspect="1"/>
          </p:cNvSpPr>
          <p:nvPr>
            <p:ph type="sldImg" idx="2"/>
          </p:nvPr>
        </p:nvSpPr>
        <p:spPr>
          <a:xfrm>
            <a:off x="90360" y="754199"/>
            <a:ext cx="6616800" cy="3722759"/>
          </a:xfrm>
          <a:prstGeom prst="rect">
            <a:avLst/>
          </a:prstGeom>
          <a:noFill/>
          <a:ln>
            <a:noFill/>
            <a:prstDash val="solid"/>
          </a:ln>
        </p:spPr>
      </p:sp>
      <p:sp>
        <p:nvSpPr>
          <p:cNvPr id="3" name="Notes Placeholder 2">
            <a:extLst>
              <a:ext uri="{FF2B5EF4-FFF2-40B4-BE49-F238E27FC236}">
                <a16:creationId xmlns:a16="http://schemas.microsoft.com/office/drawing/2014/main" id="{7748D10E-9617-4CF0-8717-023A1EC06C22}"/>
              </a:ext>
            </a:extLst>
          </p:cNvPr>
          <p:cNvSpPr txBox="1">
            <a:spLocks noGrp="1"/>
          </p:cNvSpPr>
          <p:nvPr>
            <p:ph type="body" sz="quarter" idx="3"/>
          </p:nvPr>
        </p:nvSpPr>
        <p:spPr>
          <a:xfrm>
            <a:off x="679680" y="4716000"/>
            <a:ext cx="5438160" cy="4467600"/>
          </a:xfrm>
          <a:prstGeom prst="rect">
            <a:avLst/>
          </a:prstGeom>
          <a:noFill/>
          <a:ln>
            <a:noFill/>
          </a:ln>
        </p:spPr>
        <p:txBody>
          <a:bodyPr wrap="square" lIns="0" tIns="0" rIns="0" bIns="0" anchor="t" anchorCtr="0">
            <a:noAutofit/>
          </a:bodyPr>
          <a:lstStyle/>
          <a:p>
            <a:pPr lvl="0"/>
            <a:endParaRPr lang="en-none"/>
          </a:p>
        </p:txBody>
      </p:sp>
      <p:sp>
        <p:nvSpPr>
          <p:cNvPr id="4" name="Header Placeholder 3">
            <a:extLst>
              <a:ext uri="{FF2B5EF4-FFF2-40B4-BE49-F238E27FC236}">
                <a16:creationId xmlns:a16="http://schemas.microsoft.com/office/drawing/2014/main" id="{993AF3B2-DA52-4D60-A781-BC7C98D9EEE9}"/>
              </a:ext>
            </a:extLst>
          </p:cNvPr>
          <p:cNvSpPr txBox="1">
            <a:spLocks noGrp="1"/>
          </p:cNvSpPr>
          <p:nvPr>
            <p:ph type="hdr" sz="quarter"/>
          </p:nvPr>
        </p:nvSpPr>
        <p:spPr>
          <a:xfrm>
            <a:off x="0" y="0"/>
            <a:ext cx="2949839" cy="496080"/>
          </a:xfrm>
          <a:prstGeom prst="rect">
            <a:avLst/>
          </a:prstGeom>
          <a:noFill/>
          <a:ln>
            <a:noFill/>
          </a:ln>
        </p:spPr>
        <p:txBody>
          <a:bodyPr wrap="square" lIns="0" tIns="0" rIns="0" bIns="0" anchor="t" anchorCtr="0">
            <a:noAutofit/>
          </a:bodyPr>
          <a:lstStyle>
            <a:lvl1pPr lvl="0" rtl="0" hangingPunct="0">
              <a:buNone/>
              <a:tabLst/>
              <a:defRPr lang="en-none" sz="2400" kern="1200">
                <a:latin typeface="Tinos" pitchFamily="18"/>
                <a:ea typeface="Arial Unicode MS" pitchFamily="2"/>
                <a:cs typeface="Tahoma" pitchFamily="2"/>
              </a:defRPr>
            </a:lvl1pPr>
          </a:lstStyle>
          <a:p>
            <a:pPr lvl="0"/>
            <a:endParaRPr lang="en-none"/>
          </a:p>
        </p:txBody>
      </p:sp>
      <p:sp>
        <p:nvSpPr>
          <p:cNvPr id="5" name="Date Placeholder 4">
            <a:extLst>
              <a:ext uri="{FF2B5EF4-FFF2-40B4-BE49-F238E27FC236}">
                <a16:creationId xmlns:a16="http://schemas.microsoft.com/office/drawing/2014/main" id="{E6C4B593-D502-4A90-A082-0C8A76CE42F8}"/>
              </a:ext>
            </a:extLst>
          </p:cNvPr>
          <p:cNvSpPr txBox="1">
            <a:spLocks noGrp="1"/>
          </p:cNvSpPr>
          <p:nvPr>
            <p:ph type="dt" idx="1"/>
          </p:nvPr>
        </p:nvSpPr>
        <p:spPr>
          <a:xfrm>
            <a:off x="3847679" y="0"/>
            <a:ext cx="2949839" cy="496080"/>
          </a:xfrm>
          <a:prstGeom prst="rect">
            <a:avLst/>
          </a:prstGeom>
          <a:noFill/>
          <a:ln>
            <a:noFill/>
          </a:ln>
        </p:spPr>
        <p:txBody>
          <a:bodyPr wrap="square" lIns="0" tIns="0" rIns="0" bIns="0" anchor="t" anchorCtr="0">
            <a:noAutofit/>
          </a:bodyPr>
          <a:lstStyle>
            <a:lvl1pPr lvl="0" rtl="0" hangingPunct="0">
              <a:buNone/>
              <a:tabLst/>
              <a:defRPr lang="en-none" sz="2400" kern="1200">
                <a:latin typeface="Tinos" pitchFamily="18"/>
                <a:ea typeface="Arial Unicode MS" pitchFamily="2"/>
                <a:cs typeface="Tahoma" pitchFamily="2"/>
              </a:defRPr>
            </a:lvl1pPr>
          </a:lstStyle>
          <a:p>
            <a:pPr lvl="0"/>
            <a:endParaRPr lang="en-none"/>
          </a:p>
        </p:txBody>
      </p:sp>
      <p:sp>
        <p:nvSpPr>
          <p:cNvPr id="6" name="Footer Placeholder 5">
            <a:extLst>
              <a:ext uri="{FF2B5EF4-FFF2-40B4-BE49-F238E27FC236}">
                <a16:creationId xmlns:a16="http://schemas.microsoft.com/office/drawing/2014/main" id="{E36D2ECD-514C-483F-B769-D3D60930B3A6}"/>
              </a:ext>
            </a:extLst>
          </p:cNvPr>
          <p:cNvSpPr txBox="1">
            <a:spLocks noGrp="1"/>
          </p:cNvSpPr>
          <p:nvPr>
            <p:ph type="ftr" sz="quarter" idx="4"/>
          </p:nvPr>
        </p:nvSpPr>
        <p:spPr>
          <a:xfrm>
            <a:off x="0" y="9432000"/>
            <a:ext cx="2949839" cy="496080"/>
          </a:xfrm>
          <a:prstGeom prst="rect">
            <a:avLst/>
          </a:prstGeom>
          <a:noFill/>
          <a:ln>
            <a:noFill/>
          </a:ln>
        </p:spPr>
        <p:txBody>
          <a:bodyPr wrap="square" lIns="0" tIns="0" rIns="0" bIns="0" anchor="b" anchorCtr="0">
            <a:noAutofit/>
          </a:bodyPr>
          <a:lstStyle>
            <a:lvl1pPr lvl="0" rtl="0" hangingPunct="0">
              <a:buNone/>
              <a:tabLst/>
              <a:defRPr lang="en-none" sz="2400" kern="1200">
                <a:latin typeface="Tinos" pitchFamily="18"/>
                <a:ea typeface="Arial Unicode MS" pitchFamily="2"/>
                <a:cs typeface="Tahoma" pitchFamily="2"/>
              </a:defRPr>
            </a:lvl1pPr>
          </a:lstStyle>
          <a:p>
            <a:pPr lvl="0"/>
            <a:endParaRPr lang="en-none"/>
          </a:p>
        </p:txBody>
      </p:sp>
      <p:sp>
        <p:nvSpPr>
          <p:cNvPr id="7" name="Slide Number Placeholder 6">
            <a:extLst>
              <a:ext uri="{FF2B5EF4-FFF2-40B4-BE49-F238E27FC236}">
                <a16:creationId xmlns:a16="http://schemas.microsoft.com/office/drawing/2014/main" id="{512611A0-D483-4234-BA13-BA8A591456A8}"/>
              </a:ext>
            </a:extLst>
          </p:cNvPr>
          <p:cNvSpPr txBox="1">
            <a:spLocks noGrp="1"/>
          </p:cNvSpPr>
          <p:nvPr>
            <p:ph type="sldNum" sz="quarter" idx="5"/>
          </p:nvPr>
        </p:nvSpPr>
        <p:spPr>
          <a:xfrm>
            <a:off x="3847679" y="9432000"/>
            <a:ext cx="2949839" cy="496080"/>
          </a:xfrm>
          <a:prstGeom prst="rect">
            <a:avLst/>
          </a:prstGeom>
          <a:noFill/>
          <a:ln>
            <a:noFill/>
          </a:ln>
        </p:spPr>
        <p:txBody>
          <a:bodyPr wrap="square" lIns="0" tIns="0" rIns="0" bIns="0" anchor="b" anchorCtr="0">
            <a:noAutofit/>
          </a:bodyPr>
          <a:lstStyle>
            <a:lvl1pPr marL="0" marR="0" lvl="0" indent="0" algn="r" rtl="0" hangingPunct="0">
              <a:lnSpc>
                <a:spcPct val="100000"/>
              </a:lnSpc>
              <a:spcBef>
                <a:spcPts val="0"/>
              </a:spcBef>
              <a:spcAft>
                <a:spcPts val="0"/>
              </a:spcAft>
              <a:buNone/>
              <a:tabLst/>
              <a:defRPr lang="en-none" sz="1300" b="0" i="0" u="none" strike="noStrike" kern="1200" spc="0" baseline="0">
                <a:solidFill>
                  <a:srgbClr val="000000"/>
                </a:solidFill>
                <a:latin typeface="Tinos" pitchFamily="18"/>
                <a:ea typeface="Arial Unicode MS" pitchFamily="2"/>
                <a:cs typeface="Tahoma" pitchFamily="2"/>
              </a:defRPr>
            </a:lvl1pPr>
          </a:lstStyle>
          <a:p>
            <a:pPr lvl="0"/>
            <a:fld id="{0A53D725-7750-4F46-BF81-EF6D5E36CA2F}" type="slidenum">
              <a:t>‹#›</a:t>
            </a:fld>
            <a:endParaRPr lang="en-none"/>
          </a:p>
        </p:txBody>
      </p:sp>
    </p:spTree>
    <p:extLst>
      <p:ext uri="{BB962C8B-B14F-4D97-AF65-F5344CB8AC3E}">
        <p14:creationId xmlns:p14="http://schemas.microsoft.com/office/powerpoint/2010/main" val="2959389170"/>
      </p:ext>
    </p:extLst>
  </p:cSld>
  <p:clrMap bg1="lt1" tx1="dk1" bg2="lt2" tx2="dk2" accent1="accent1" accent2="accent2" accent3="accent3" accent4="accent4" accent5="accent5" accent6="accent6" hlink="hlink" folHlink="folHlink"/>
  <p:notesStyle>
    <a:lvl1pPr marL="216000" marR="0" lvl="0" indent="-216000" rtl="0" hangingPunct="0">
      <a:buNone/>
      <a:tabLst/>
      <a:defRPr lang="en-none" sz="2000" b="0" i="0" u="none" strike="noStrike" kern="1200">
        <a:ln>
          <a:noFill/>
        </a:ln>
        <a:latin typeface="Arimo" pitchFamily="18"/>
        <a:ea typeface="Arial Unicode MS" pitchFamily="2"/>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781C7DE2-6111-47C6-B936-61E13833990C}"/>
              </a:ext>
            </a:extLst>
          </p:cNvPr>
          <p:cNvSpPr txBox="1">
            <a:spLocks noGrp="1"/>
          </p:cNvSpPr>
          <p:nvPr>
            <p:ph type="sldNum" sz="quarter" idx="5"/>
          </p:nvPr>
        </p:nvSpPr>
        <p:spPr>
          <a:ln/>
        </p:spPr>
        <p:txBody>
          <a:bodyPr wrap="square" lIns="0" tIns="0" rIns="0" bIns="0" anchor="b" anchorCtr="0">
            <a:noAutofit/>
          </a:bodyPr>
          <a:lstStyle/>
          <a:p>
            <a:pPr lvl="0"/>
            <a:fld id="{CAA7B32F-31C5-4DA3-A5E6-37E2B3BF7A48}" type="slidenum">
              <a:t>1</a:t>
            </a:fld>
            <a:endParaRPr lang="en-none"/>
          </a:p>
        </p:txBody>
      </p:sp>
      <p:sp>
        <p:nvSpPr>
          <p:cNvPr id="2" name="Slide Number Placeholder 6">
            <a:extLst>
              <a:ext uri="{FF2B5EF4-FFF2-40B4-BE49-F238E27FC236}">
                <a16:creationId xmlns:a16="http://schemas.microsoft.com/office/drawing/2014/main" id="{120972FB-55F8-432C-8918-9E67B043D416}"/>
              </a:ext>
            </a:extLst>
          </p:cNvPr>
          <p:cNvSpPr txBox="1"/>
          <p:nvPr/>
        </p:nvSpPr>
        <p:spPr>
          <a:xfrm>
            <a:off x="3847679" y="9432000"/>
            <a:ext cx="2949839" cy="49608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35C009FE-458B-430A-9A8D-2AACFBF5F2ED}" type="slidenum">
              <a:t>1</a:t>
            </a:fld>
            <a:endParaRPr lang="en-none" sz="1300" b="0" i="0" u="none" strike="noStrike" kern="0" spc="0" baseline="0">
              <a:ln>
                <a:noFill/>
              </a:ln>
              <a:solidFill>
                <a:srgbClr val="000000"/>
              </a:solidFill>
              <a:latin typeface="Tinos" pitchFamily="18"/>
              <a:ea typeface="Arial Unicode MS" pitchFamily="2"/>
              <a:cs typeface="Tahoma" pitchFamily="2"/>
            </a:endParaRPr>
          </a:p>
        </p:txBody>
      </p:sp>
      <p:sp>
        <p:nvSpPr>
          <p:cNvPr id="3" name="Slide Image Placeholder 1">
            <a:extLst>
              <a:ext uri="{FF2B5EF4-FFF2-40B4-BE49-F238E27FC236}">
                <a16:creationId xmlns:a16="http://schemas.microsoft.com/office/drawing/2014/main" id="{0367DFBA-851A-4149-9830-F888D0C9EDAC}"/>
              </a:ext>
            </a:extLst>
          </p:cNvPr>
          <p:cNvSpPr>
            <a:spLocks noGrp="1" noRot="1" noChangeAspect="1" noResize="1"/>
          </p:cNvSpPr>
          <p:nvPr>
            <p:ph type="sldImg"/>
          </p:nvPr>
        </p:nvSpPr>
        <p:spPr>
          <a:xfrm>
            <a:off x="90488" y="754063"/>
            <a:ext cx="6615112" cy="3722687"/>
          </a:xfrm>
          <a:solidFill>
            <a:srgbClr val="4472C4"/>
          </a:solidFill>
          <a:ln w="12600" cap="flat">
            <a:solidFill>
              <a:srgbClr val="2F528F"/>
            </a:solidFill>
            <a:prstDash val="solid"/>
            <a:miter/>
          </a:ln>
        </p:spPr>
      </p:sp>
      <p:sp>
        <p:nvSpPr>
          <p:cNvPr id="4" name="Notes Placeholder 2">
            <a:extLst>
              <a:ext uri="{FF2B5EF4-FFF2-40B4-BE49-F238E27FC236}">
                <a16:creationId xmlns:a16="http://schemas.microsoft.com/office/drawing/2014/main" id="{5880E772-EF58-42C0-9FD0-47ED7BB188C2}"/>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024BF3-1341-4858-AB7A-AB60B8D6A078}"/>
              </a:ext>
            </a:extLst>
          </p:cNvPr>
          <p:cNvSpPr txBox="1">
            <a:spLocks noGrp="1"/>
          </p:cNvSpPr>
          <p:nvPr>
            <p:ph type="sldNum" sz="quarter" idx="5"/>
          </p:nvPr>
        </p:nvSpPr>
        <p:spPr>
          <a:ln/>
        </p:spPr>
        <p:txBody>
          <a:bodyPr wrap="square" lIns="0" tIns="0" rIns="0" bIns="0" anchor="b" anchorCtr="0">
            <a:noAutofit/>
          </a:bodyPr>
          <a:lstStyle/>
          <a:p>
            <a:pPr lvl="0"/>
            <a:fld id="{B2669936-994F-4302-8671-95D02C498A04}" type="slidenum">
              <a:t>12</a:t>
            </a:fld>
            <a:endParaRPr lang="en-none"/>
          </a:p>
        </p:txBody>
      </p:sp>
      <p:sp>
        <p:nvSpPr>
          <p:cNvPr id="2" name="Slide Image Placeholder 1">
            <a:extLst>
              <a:ext uri="{FF2B5EF4-FFF2-40B4-BE49-F238E27FC236}">
                <a16:creationId xmlns:a16="http://schemas.microsoft.com/office/drawing/2014/main" id="{43D6CCD1-440A-4B83-BAD6-859453E0A889}"/>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D174B410-C79E-4A71-85C5-4DA9A6767F82}"/>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5D07F1E-7844-475D-B6F3-8277796A5E46}"/>
              </a:ext>
            </a:extLst>
          </p:cNvPr>
          <p:cNvSpPr txBox="1">
            <a:spLocks noGrp="1"/>
          </p:cNvSpPr>
          <p:nvPr>
            <p:ph type="sldNum" sz="quarter" idx="5"/>
          </p:nvPr>
        </p:nvSpPr>
        <p:spPr>
          <a:ln/>
        </p:spPr>
        <p:txBody>
          <a:bodyPr wrap="square" lIns="0" tIns="0" rIns="0" bIns="0" anchor="b" anchorCtr="0">
            <a:noAutofit/>
          </a:bodyPr>
          <a:lstStyle/>
          <a:p>
            <a:pPr lvl="0"/>
            <a:fld id="{238C0ECB-3318-4D23-88EE-2D4DF912B339}" type="slidenum">
              <a:t>15</a:t>
            </a:fld>
            <a:endParaRPr lang="en-none"/>
          </a:p>
        </p:txBody>
      </p:sp>
      <p:sp>
        <p:nvSpPr>
          <p:cNvPr id="2" name="Slide Image Placeholder 1">
            <a:extLst>
              <a:ext uri="{FF2B5EF4-FFF2-40B4-BE49-F238E27FC236}">
                <a16:creationId xmlns:a16="http://schemas.microsoft.com/office/drawing/2014/main" id="{587DA596-DCF0-464E-AC39-836424DE2BCF}"/>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637CBFF7-F7B6-4301-8A40-877F14D51C3A}"/>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3F577CA-4164-464B-9424-1EFEC91C150E}"/>
              </a:ext>
            </a:extLst>
          </p:cNvPr>
          <p:cNvSpPr txBox="1">
            <a:spLocks noGrp="1"/>
          </p:cNvSpPr>
          <p:nvPr>
            <p:ph type="sldNum" sz="quarter" idx="5"/>
          </p:nvPr>
        </p:nvSpPr>
        <p:spPr>
          <a:ln/>
        </p:spPr>
        <p:txBody>
          <a:bodyPr wrap="square" lIns="0" tIns="0" rIns="0" bIns="0" anchor="b" anchorCtr="0">
            <a:noAutofit/>
          </a:bodyPr>
          <a:lstStyle/>
          <a:p>
            <a:pPr lvl="0"/>
            <a:fld id="{760A8678-59A9-4FF4-8D28-41E9D7376A4B}" type="slidenum">
              <a:t>20</a:t>
            </a:fld>
            <a:endParaRPr lang="en-none"/>
          </a:p>
        </p:txBody>
      </p:sp>
      <p:sp>
        <p:nvSpPr>
          <p:cNvPr id="2" name="Slide Image Placeholder 1">
            <a:extLst>
              <a:ext uri="{FF2B5EF4-FFF2-40B4-BE49-F238E27FC236}">
                <a16:creationId xmlns:a16="http://schemas.microsoft.com/office/drawing/2014/main" id="{CD795155-6F61-4893-A2AF-F19E886C32DA}"/>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C9048413-7A5E-4AC9-A894-AF5EC386B356}"/>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BFA063F-280E-4F64-BE97-7B2D95B91549}"/>
              </a:ext>
            </a:extLst>
          </p:cNvPr>
          <p:cNvSpPr txBox="1">
            <a:spLocks noGrp="1"/>
          </p:cNvSpPr>
          <p:nvPr>
            <p:ph type="sldNum" sz="quarter" idx="5"/>
          </p:nvPr>
        </p:nvSpPr>
        <p:spPr>
          <a:ln/>
        </p:spPr>
        <p:txBody>
          <a:bodyPr wrap="square" lIns="0" tIns="0" rIns="0" bIns="0" anchor="b" anchorCtr="0">
            <a:noAutofit/>
          </a:bodyPr>
          <a:lstStyle/>
          <a:p>
            <a:pPr lvl="0"/>
            <a:fld id="{607BD760-BC18-4D85-BBAA-2C855596B9F8}" type="slidenum">
              <a:t>21</a:t>
            </a:fld>
            <a:endParaRPr lang="en-none"/>
          </a:p>
        </p:txBody>
      </p:sp>
      <p:sp>
        <p:nvSpPr>
          <p:cNvPr id="2" name="Slide Image Placeholder 1">
            <a:extLst>
              <a:ext uri="{FF2B5EF4-FFF2-40B4-BE49-F238E27FC236}">
                <a16:creationId xmlns:a16="http://schemas.microsoft.com/office/drawing/2014/main" id="{8ED435AD-F779-4EB9-B8C9-AC49DE0FA864}"/>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27E6790A-90D4-4070-AE43-70AB5F9A8F70}"/>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14553A-357C-4B8C-BFBE-AAC85FF51450}"/>
              </a:ext>
            </a:extLst>
          </p:cNvPr>
          <p:cNvSpPr txBox="1">
            <a:spLocks noGrp="1"/>
          </p:cNvSpPr>
          <p:nvPr>
            <p:ph type="sldNum" sz="quarter" idx="5"/>
          </p:nvPr>
        </p:nvSpPr>
        <p:spPr>
          <a:ln/>
        </p:spPr>
        <p:txBody>
          <a:bodyPr wrap="square" lIns="0" tIns="0" rIns="0" bIns="0" anchor="b" anchorCtr="0">
            <a:noAutofit/>
          </a:bodyPr>
          <a:lstStyle/>
          <a:p>
            <a:pPr lvl="0"/>
            <a:fld id="{A0B5BFEA-EB3A-4600-AE48-0AC6A941C29B}" type="slidenum">
              <a:t>22</a:t>
            </a:fld>
            <a:endParaRPr lang="en-none"/>
          </a:p>
        </p:txBody>
      </p:sp>
      <p:sp>
        <p:nvSpPr>
          <p:cNvPr id="2" name="Slide Image Placeholder 1">
            <a:extLst>
              <a:ext uri="{FF2B5EF4-FFF2-40B4-BE49-F238E27FC236}">
                <a16:creationId xmlns:a16="http://schemas.microsoft.com/office/drawing/2014/main" id="{E8E12F01-DDF3-45A1-850F-0C7C3BCA784D}"/>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0AAFCB3E-87D9-4221-BD23-32B30A473F25}"/>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0BC683-F639-48EA-BC2B-03C14C18C4C9}"/>
              </a:ext>
            </a:extLst>
          </p:cNvPr>
          <p:cNvSpPr txBox="1">
            <a:spLocks noGrp="1"/>
          </p:cNvSpPr>
          <p:nvPr>
            <p:ph type="sldNum" sz="quarter" idx="5"/>
          </p:nvPr>
        </p:nvSpPr>
        <p:spPr>
          <a:ln/>
        </p:spPr>
        <p:txBody>
          <a:bodyPr wrap="square" lIns="0" tIns="0" rIns="0" bIns="0" anchor="b" anchorCtr="0">
            <a:noAutofit/>
          </a:bodyPr>
          <a:lstStyle/>
          <a:p>
            <a:pPr lvl="0"/>
            <a:fld id="{B2785253-AFB3-4972-92D9-B083C762F566}" type="slidenum">
              <a:t>27</a:t>
            </a:fld>
            <a:endParaRPr lang="en-none"/>
          </a:p>
        </p:txBody>
      </p:sp>
      <p:sp>
        <p:nvSpPr>
          <p:cNvPr id="2" name="Slide Image Placeholder 1">
            <a:extLst>
              <a:ext uri="{FF2B5EF4-FFF2-40B4-BE49-F238E27FC236}">
                <a16:creationId xmlns:a16="http://schemas.microsoft.com/office/drawing/2014/main" id="{D3C30866-2450-42D9-9A11-FA0EA14315EB}"/>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3F789EF3-E852-4054-A099-3F4D38F6A8EB}"/>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0D70B8D-2DD9-4ACC-9BFA-41821FB00918}"/>
              </a:ext>
            </a:extLst>
          </p:cNvPr>
          <p:cNvSpPr txBox="1">
            <a:spLocks noGrp="1"/>
          </p:cNvSpPr>
          <p:nvPr>
            <p:ph type="sldNum" sz="quarter" idx="5"/>
          </p:nvPr>
        </p:nvSpPr>
        <p:spPr>
          <a:ln/>
        </p:spPr>
        <p:txBody>
          <a:bodyPr wrap="square" lIns="0" tIns="0" rIns="0" bIns="0" anchor="b" anchorCtr="0">
            <a:noAutofit/>
          </a:bodyPr>
          <a:lstStyle/>
          <a:p>
            <a:pPr lvl="0"/>
            <a:fld id="{77C5BA52-1DB3-400F-A103-97DBF6C0131D}" type="slidenum">
              <a:t>28</a:t>
            </a:fld>
            <a:endParaRPr lang="en-none"/>
          </a:p>
        </p:txBody>
      </p:sp>
      <p:sp>
        <p:nvSpPr>
          <p:cNvPr id="2" name="Slide Image Placeholder 1">
            <a:extLst>
              <a:ext uri="{FF2B5EF4-FFF2-40B4-BE49-F238E27FC236}">
                <a16:creationId xmlns:a16="http://schemas.microsoft.com/office/drawing/2014/main" id="{FC89C876-6C0A-4B0A-8C4D-75A733F52F7B}"/>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BC957C69-E356-49B7-80F4-C52A1272021A}"/>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7486DF0-595B-4BC5-9573-CDC0D4DE3D45}"/>
              </a:ext>
            </a:extLst>
          </p:cNvPr>
          <p:cNvSpPr txBox="1">
            <a:spLocks noGrp="1"/>
          </p:cNvSpPr>
          <p:nvPr>
            <p:ph type="sldNum" sz="quarter" idx="5"/>
          </p:nvPr>
        </p:nvSpPr>
        <p:spPr>
          <a:ln/>
        </p:spPr>
        <p:txBody>
          <a:bodyPr wrap="square" lIns="0" tIns="0" rIns="0" bIns="0" anchor="b" anchorCtr="0">
            <a:noAutofit/>
          </a:bodyPr>
          <a:lstStyle/>
          <a:p>
            <a:pPr lvl="0"/>
            <a:fld id="{2176F896-0AD0-4764-82F4-A2E090066633}" type="slidenum">
              <a:t>29</a:t>
            </a:fld>
            <a:endParaRPr lang="en-none"/>
          </a:p>
        </p:txBody>
      </p:sp>
      <p:sp>
        <p:nvSpPr>
          <p:cNvPr id="2" name="Slide Image Placeholder 1">
            <a:extLst>
              <a:ext uri="{FF2B5EF4-FFF2-40B4-BE49-F238E27FC236}">
                <a16:creationId xmlns:a16="http://schemas.microsoft.com/office/drawing/2014/main" id="{56691688-056F-4DF8-8876-091E5BF22301}"/>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459F01BD-A1A7-4A7F-A7F2-8B71A98FDEF4}"/>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0F58368-ABCF-47B6-B217-488A6575A1B9}"/>
              </a:ext>
            </a:extLst>
          </p:cNvPr>
          <p:cNvSpPr txBox="1">
            <a:spLocks noGrp="1"/>
          </p:cNvSpPr>
          <p:nvPr>
            <p:ph type="sldNum" sz="quarter" idx="5"/>
          </p:nvPr>
        </p:nvSpPr>
        <p:spPr>
          <a:ln/>
        </p:spPr>
        <p:txBody>
          <a:bodyPr wrap="square" lIns="0" tIns="0" rIns="0" bIns="0" anchor="b" anchorCtr="0">
            <a:noAutofit/>
          </a:bodyPr>
          <a:lstStyle/>
          <a:p>
            <a:pPr lvl="0"/>
            <a:fld id="{4C4705D5-60A3-4B1E-B03C-60C9B28D51E7}" type="slidenum">
              <a:t>30</a:t>
            </a:fld>
            <a:endParaRPr lang="en-none"/>
          </a:p>
        </p:txBody>
      </p:sp>
      <p:sp>
        <p:nvSpPr>
          <p:cNvPr id="2" name="Slide Image Placeholder 1">
            <a:extLst>
              <a:ext uri="{FF2B5EF4-FFF2-40B4-BE49-F238E27FC236}">
                <a16:creationId xmlns:a16="http://schemas.microsoft.com/office/drawing/2014/main" id="{0D753412-163B-48E5-B1CF-244E3D2D2A68}"/>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C846F82B-7A5A-477A-A7F8-6A36BB09511A}"/>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669EF34-39C2-421A-A2CF-7C80F6F5C9AC}"/>
              </a:ext>
            </a:extLst>
          </p:cNvPr>
          <p:cNvSpPr txBox="1">
            <a:spLocks noGrp="1"/>
          </p:cNvSpPr>
          <p:nvPr>
            <p:ph type="sldNum" sz="quarter" idx="5"/>
          </p:nvPr>
        </p:nvSpPr>
        <p:spPr>
          <a:ln/>
        </p:spPr>
        <p:txBody>
          <a:bodyPr wrap="square" lIns="0" tIns="0" rIns="0" bIns="0" anchor="b" anchorCtr="0">
            <a:noAutofit/>
          </a:bodyPr>
          <a:lstStyle/>
          <a:p>
            <a:pPr lvl="0"/>
            <a:fld id="{FE007260-CD3A-4B51-9E1B-4FA488B26BDD}" type="slidenum">
              <a:t>31</a:t>
            </a:fld>
            <a:endParaRPr lang="en-none"/>
          </a:p>
        </p:txBody>
      </p:sp>
      <p:sp>
        <p:nvSpPr>
          <p:cNvPr id="2" name="Slide Image Placeholder 1">
            <a:extLst>
              <a:ext uri="{FF2B5EF4-FFF2-40B4-BE49-F238E27FC236}">
                <a16:creationId xmlns:a16="http://schemas.microsoft.com/office/drawing/2014/main" id="{50A87576-E8D7-47EA-A299-1E4C54FF65A1}"/>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4F42EF3A-FD08-44BE-8B77-082C31C0CC06}"/>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5036428C-C0F1-46BD-8D89-BD6561BF6564}"/>
              </a:ext>
            </a:extLst>
          </p:cNvPr>
          <p:cNvSpPr txBox="1">
            <a:spLocks noGrp="1"/>
          </p:cNvSpPr>
          <p:nvPr>
            <p:ph type="sldNum" sz="quarter" idx="5"/>
          </p:nvPr>
        </p:nvSpPr>
        <p:spPr>
          <a:ln/>
        </p:spPr>
        <p:txBody>
          <a:bodyPr wrap="square" lIns="0" tIns="0" rIns="0" bIns="0" anchor="b" anchorCtr="0">
            <a:noAutofit/>
          </a:bodyPr>
          <a:lstStyle/>
          <a:p>
            <a:pPr lvl="0"/>
            <a:fld id="{6FEB8826-24E0-4C1F-A334-D319558C74DF}" type="slidenum">
              <a:t>2</a:t>
            </a:fld>
            <a:endParaRPr lang="en-none"/>
          </a:p>
        </p:txBody>
      </p:sp>
      <p:sp>
        <p:nvSpPr>
          <p:cNvPr id="2" name="Slide Number Placeholder 6">
            <a:extLst>
              <a:ext uri="{FF2B5EF4-FFF2-40B4-BE49-F238E27FC236}">
                <a16:creationId xmlns:a16="http://schemas.microsoft.com/office/drawing/2014/main" id="{0C8E1D8B-4C06-40C3-8708-89196883A004}"/>
              </a:ext>
            </a:extLst>
          </p:cNvPr>
          <p:cNvSpPr txBox="1"/>
          <p:nvPr/>
        </p:nvSpPr>
        <p:spPr>
          <a:xfrm>
            <a:off x="3847679" y="9432000"/>
            <a:ext cx="2949839" cy="49608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EFD53889-1DE9-40D1-A7BD-18A61FAA5B12}" type="slidenum">
              <a:t>2</a:t>
            </a:fld>
            <a:endParaRPr lang="en-none" sz="1300" b="0" i="0" u="none" strike="noStrike" kern="0" spc="0" baseline="0">
              <a:ln>
                <a:noFill/>
              </a:ln>
              <a:solidFill>
                <a:srgbClr val="000000"/>
              </a:solidFill>
              <a:latin typeface="Tinos" pitchFamily="18"/>
              <a:ea typeface="Arial Unicode MS" pitchFamily="2"/>
              <a:cs typeface="Tahoma" pitchFamily="2"/>
            </a:endParaRPr>
          </a:p>
        </p:txBody>
      </p:sp>
      <p:sp>
        <p:nvSpPr>
          <p:cNvPr id="3" name="Slide Image Placeholder 1">
            <a:extLst>
              <a:ext uri="{FF2B5EF4-FFF2-40B4-BE49-F238E27FC236}">
                <a16:creationId xmlns:a16="http://schemas.microsoft.com/office/drawing/2014/main" id="{6AD6D8EE-15B1-408A-87F3-0AD703EE450A}"/>
              </a:ext>
            </a:extLst>
          </p:cNvPr>
          <p:cNvSpPr>
            <a:spLocks noGrp="1" noRot="1" noChangeAspect="1" noResize="1"/>
          </p:cNvSpPr>
          <p:nvPr>
            <p:ph type="sldImg"/>
          </p:nvPr>
        </p:nvSpPr>
        <p:spPr>
          <a:xfrm>
            <a:off x="90488" y="754063"/>
            <a:ext cx="6615112" cy="3722687"/>
          </a:xfrm>
          <a:solidFill>
            <a:srgbClr val="4472C4"/>
          </a:solidFill>
          <a:ln w="12600" cap="flat">
            <a:solidFill>
              <a:srgbClr val="2F528F"/>
            </a:solidFill>
            <a:prstDash val="solid"/>
            <a:miter/>
          </a:ln>
        </p:spPr>
      </p:sp>
      <p:sp>
        <p:nvSpPr>
          <p:cNvPr id="4" name="Notes Placeholder 2">
            <a:extLst>
              <a:ext uri="{FF2B5EF4-FFF2-40B4-BE49-F238E27FC236}">
                <a16:creationId xmlns:a16="http://schemas.microsoft.com/office/drawing/2014/main" id="{64D789D4-8B48-4409-A858-544C36DC0626}"/>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44BDB3E-F62A-451E-8F72-AA0D4018A4A3}"/>
              </a:ext>
            </a:extLst>
          </p:cNvPr>
          <p:cNvSpPr txBox="1">
            <a:spLocks noGrp="1"/>
          </p:cNvSpPr>
          <p:nvPr>
            <p:ph type="sldNum" sz="quarter" idx="5"/>
          </p:nvPr>
        </p:nvSpPr>
        <p:spPr>
          <a:ln/>
        </p:spPr>
        <p:txBody>
          <a:bodyPr wrap="square" lIns="0" tIns="0" rIns="0" bIns="0" anchor="b" anchorCtr="0">
            <a:noAutofit/>
          </a:bodyPr>
          <a:lstStyle/>
          <a:p>
            <a:pPr lvl="0"/>
            <a:fld id="{3FA17CDC-EB2D-401D-856A-66216279E717}" type="slidenum">
              <a:t>3</a:t>
            </a:fld>
            <a:endParaRPr lang="en-none"/>
          </a:p>
        </p:txBody>
      </p:sp>
      <p:sp>
        <p:nvSpPr>
          <p:cNvPr id="2" name="Slide Image Placeholder 1">
            <a:extLst>
              <a:ext uri="{FF2B5EF4-FFF2-40B4-BE49-F238E27FC236}">
                <a16:creationId xmlns:a16="http://schemas.microsoft.com/office/drawing/2014/main" id="{6D6D6DE9-3050-443A-8230-0EF6744C9EDA}"/>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AC219A95-B146-45C4-89E4-F1CBF00B0EBC}"/>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81F011D-B267-43A2-A26A-DC771C06CF02}"/>
              </a:ext>
            </a:extLst>
          </p:cNvPr>
          <p:cNvSpPr txBox="1">
            <a:spLocks noGrp="1"/>
          </p:cNvSpPr>
          <p:nvPr>
            <p:ph type="sldNum" sz="quarter" idx="5"/>
          </p:nvPr>
        </p:nvSpPr>
        <p:spPr>
          <a:ln/>
        </p:spPr>
        <p:txBody>
          <a:bodyPr wrap="square" lIns="0" tIns="0" rIns="0" bIns="0" anchor="b" anchorCtr="0">
            <a:noAutofit/>
          </a:bodyPr>
          <a:lstStyle/>
          <a:p>
            <a:pPr lvl="0"/>
            <a:fld id="{7D499E70-D3E0-449A-AC0B-DC72D5286B6B}" type="slidenum">
              <a:t>4</a:t>
            </a:fld>
            <a:endParaRPr lang="en-none"/>
          </a:p>
        </p:txBody>
      </p:sp>
      <p:sp>
        <p:nvSpPr>
          <p:cNvPr id="2" name="Slide Image Placeholder 1">
            <a:extLst>
              <a:ext uri="{FF2B5EF4-FFF2-40B4-BE49-F238E27FC236}">
                <a16:creationId xmlns:a16="http://schemas.microsoft.com/office/drawing/2014/main" id="{F9BE772B-81EA-4981-9693-2601DD9971DD}"/>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7FCCFB80-E020-4D35-8493-F4759FE45921}"/>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81F011D-B267-43A2-A26A-DC771C06CF02}"/>
              </a:ext>
            </a:extLst>
          </p:cNvPr>
          <p:cNvSpPr txBox="1">
            <a:spLocks noGrp="1"/>
          </p:cNvSpPr>
          <p:nvPr>
            <p:ph type="sldNum" sz="quarter" idx="5"/>
          </p:nvPr>
        </p:nvSpPr>
        <p:spPr>
          <a:ln/>
        </p:spPr>
        <p:txBody>
          <a:bodyPr wrap="square" lIns="0" tIns="0" rIns="0" bIns="0" anchor="b" anchorCtr="0">
            <a:noAutofit/>
          </a:bodyPr>
          <a:lstStyle/>
          <a:p>
            <a:pPr lvl="0"/>
            <a:fld id="{7D499E70-D3E0-449A-AC0B-DC72D5286B6B}" type="slidenum">
              <a:t>5</a:t>
            </a:fld>
            <a:endParaRPr lang="en-none"/>
          </a:p>
        </p:txBody>
      </p:sp>
      <p:sp>
        <p:nvSpPr>
          <p:cNvPr id="2" name="Slide Image Placeholder 1">
            <a:extLst>
              <a:ext uri="{FF2B5EF4-FFF2-40B4-BE49-F238E27FC236}">
                <a16:creationId xmlns:a16="http://schemas.microsoft.com/office/drawing/2014/main" id="{F9BE772B-81EA-4981-9693-2601DD9971DD}"/>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7FCCFB80-E020-4D35-8493-F4759FE45921}"/>
              </a:ext>
            </a:extLst>
          </p:cNvPr>
          <p:cNvSpPr txBox="1">
            <a:spLocks noGrp="1"/>
          </p:cNvSpPr>
          <p:nvPr>
            <p:ph type="body" sz="quarter" idx="1"/>
          </p:nvPr>
        </p:nvSpPr>
        <p:spPr/>
        <p:txBody>
          <a:bodyPr/>
          <a:lstStyle/>
          <a:p>
            <a:endParaRPr lang="en-none"/>
          </a:p>
        </p:txBody>
      </p:sp>
    </p:spTree>
    <p:extLst>
      <p:ext uri="{BB962C8B-B14F-4D97-AF65-F5344CB8AC3E}">
        <p14:creationId xmlns:p14="http://schemas.microsoft.com/office/powerpoint/2010/main" val="199314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E5F8C91-9559-4E4E-8E60-C73487152A16}"/>
              </a:ext>
            </a:extLst>
          </p:cNvPr>
          <p:cNvSpPr txBox="1">
            <a:spLocks noGrp="1"/>
          </p:cNvSpPr>
          <p:nvPr>
            <p:ph type="sldNum" sz="quarter" idx="5"/>
          </p:nvPr>
        </p:nvSpPr>
        <p:spPr>
          <a:ln/>
        </p:spPr>
        <p:txBody>
          <a:bodyPr wrap="square" lIns="0" tIns="0" rIns="0" bIns="0" anchor="b" anchorCtr="0">
            <a:noAutofit/>
          </a:bodyPr>
          <a:lstStyle/>
          <a:p>
            <a:pPr lvl="0"/>
            <a:fld id="{DAA99B33-EBCA-4C8F-8DC6-9A1496A34505}" type="slidenum">
              <a:t>6</a:t>
            </a:fld>
            <a:endParaRPr lang="en-none"/>
          </a:p>
        </p:txBody>
      </p:sp>
      <p:sp>
        <p:nvSpPr>
          <p:cNvPr id="2" name="Slide Image Placeholder 1">
            <a:extLst>
              <a:ext uri="{FF2B5EF4-FFF2-40B4-BE49-F238E27FC236}">
                <a16:creationId xmlns:a16="http://schemas.microsoft.com/office/drawing/2014/main" id="{6C8CD5C3-DABF-4D11-9306-D130450A2863}"/>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74B7FD31-7B5D-4720-961C-E857690FB88A}"/>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5B81E83-41DC-4581-90A6-9B48D4207CC9}"/>
              </a:ext>
            </a:extLst>
          </p:cNvPr>
          <p:cNvSpPr txBox="1">
            <a:spLocks noGrp="1"/>
          </p:cNvSpPr>
          <p:nvPr>
            <p:ph type="sldNum" sz="quarter" idx="5"/>
          </p:nvPr>
        </p:nvSpPr>
        <p:spPr>
          <a:ln/>
        </p:spPr>
        <p:txBody>
          <a:bodyPr wrap="square" lIns="0" tIns="0" rIns="0" bIns="0" anchor="b" anchorCtr="0">
            <a:noAutofit/>
          </a:bodyPr>
          <a:lstStyle/>
          <a:p>
            <a:pPr lvl="0"/>
            <a:fld id="{E69C96CB-067B-4541-A1AF-EC94D28D852A}" type="slidenum">
              <a:t>7</a:t>
            </a:fld>
            <a:endParaRPr lang="en-none"/>
          </a:p>
        </p:txBody>
      </p:sp>
      <p:sp>
        <p:nvSpPr>
          <p:cNvPr id="2" name="Slide Image Placeholder 1">
            <a:extLst>
              <a:ext uri="{FF2B5EF4-FFF2-40B4-BE49-F238E27FC236}">
                <a16:creationId xmlns:a16="http://schemas.microsoft.com/office/drawing/2014/main" id="{572A049F-8E0F-43AE-B205-11E69E1DD110}"/>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C179F3D8-72C2-440D-AA34-EA244FB6720B}"/>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0BBC29-E1DD-48F3-A099-96C70B669E6F}"/>
              </a:ext>
            </a:extLst>
          </p:cNvPr>
          <p:cNvSpPr txBox="1">
            <a:spLocks noGrp="1"/>
          </p:cNvSpPr>
          <p:nvPr>
            <p:ph type="sldNum" sz="quarter" idx="5"/>
          </p:nvPr>
        </p:nvSpPr>
        <p:spPr>
          <a:ln/>
        </p:spPr>
        <p:txBody>
          <a:bodyPr wrap="square" lIns="0" tIns="0" rIns="0" bIns="0" anchor="b" anchorCtr="0">
            <a:noAutofit/>
          </a:bodyPr>
          <a:lstStyle/>
          <a:p>
            <a:pPr lvl="0"/>
            <a:fld id="{FCB0E4EC-4C31-4C24-B5D1-1A724FD0539F}" type="slidenum">
              <a:t>10</a:t>
            </a:fld>
            <a:endParaRPr lang="en-none"/>
          </a:p>
        </p:txBody>
      </p:sp>
      <p:sp>
        <p:nvSpPr>
          <p:cNvPr id="2" name="Slide Image Placeholder 1">
            <a:extLst>
              <a:ext uri="{FF2B5EF4-FFF2-40B4-BE49-F238E27FC236}">
                <a16:creationId xmlns:a16="http://schemas.microsoft.com/office/drawing/2014/main" id="{9650FDB5-E5B4-4072-8485-8E2F1D74E387}"/>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39F3C2CB-AF24-44E6-B913-6A2FB37146A6}"/>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938256-04D0-4C11-882D-CA5A62747E3B}"/>
              </a:ext>
            </a:extLst>
          </p:cNvPr>
          <p:cNvSpPr txBox="1">
            <a:spLocks noGrp="1"/>
          </p:cNvSpPr>
          <p:nvPr>
            <p:ph type="sldNum" sz="quarter" idx="5"/>
          </p:nvPr>
        </p:nvSpPr>
        <p:spPr>
          <a:ln/>
        </p:spPr>
        <p:txBody>
          <a:bodyPr wrap="square" lIns="0" tIns="0" rIns="0" bIns="0" anchor="b" anchorCtr="0">
            <a:noAutofit/>
          </a:bodyPr>
          <a:lstStyle/>
          <a:p>
            <a:pPr lvl="0"/>
            <a:fld id="{752D3352-46CE-40CC-8E5D-36F5CB211921}" type="slidenum">
              <a:t>11</a:t>
            </a:fld>
            <a:endParaRPr lang="en-none"/>
          </a:p>
        </p:txBody>
      </p:sp>
      <p:sp>
        <p:nvSpPr>
          <p:cNvPr id="2" name="Slide Image Placeholder 1">
            <a:extLst>
              <a:ext uri="{FF2B5EF4-FFF2-40B4-BE49-F238E27FC236}">
                <a16:creationId xmlns:a16="http://schemas.microsoft.com/office/drawing/2014/main" id="{CD69FEB9-D21F-4041-94F8-CC67616142A7}"/>
              </a:ext>
            </a:extLst>
          </p:cNvPr>
          <p:cNvSpPr>
            <a:spLocks noGrp="1" noRot="1" noChangeAspect="1" noResize="1"/>
          </p:cNvSpPr>
          <p:nvPr>
            <p:ph type="sldImg"/>
          </p:nvPr>
        </p:nvSpPr>
        <p:spPr>
          <a:xfrm>
            <a:off x="90488" y="754063"/>
            <a:ext cx="6616700" cy="3722687"/>
          </a:xfrm>
          <a:solidFill>
            <a:srgbClr val="4472C4"/>
          </a:solidFill>
          <a:ln w="12600" cap="flat">
            <a:solidFill>
              <a:srgbClr val="2F528F"/>
            </a:solidFill>
            <a:prstDash val="solid"/>
            <a:miter/>
          </a:ln>
        </p:spPr>
      </p:sp>
      <p:sp>
        <p:nvSpPr>
          <p:cNvPr id="3" name="Notes Placeholder 2">
            <a:extLst>
              <a:ext uri="{FF2B5EF4-FFF2-40B4-BE49-F238E27FC236}">
                <a16:creationId xmlns:a16="http://schemas.microsoft.com/office/drawing/2014/main" id="{5C7657C4-2AF3-4795-AD8B-E2D55ABF7FB8}"/>
              </a:ext>
            </a:extLst>
          </p:cNvPr>
          <p:cNvSpPr txBox="1">
            <a:spLocks noGrp="1"/>
          </p:cNvSpPr>
          <p:nvPr>
            <p:ph type="body" sz="quarter" idx="1"/>
          </p:nvPr>
        </p:nvSpPr>
        <p:spPr/>
        <p:txBody>
          <a:bodyPr/>
          <a:lstStyle/>
          <a:p>
            <a:endParaRPr lang="en-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1A8F-6714-4363-9CF8-BF8FBA6DC0A9}"/>
              </a:ext>
            </a:extLst>
          </p:cNvPr>
          <p:cNvSpPr txBox="1">
            <a:spLocks noGrp="1"/>
          </p:cNvSpPr>
          <p:nvPr>
            <p:ph type="ctrTitle"/>
          </p:nvPr>
        </p:nvSpPr>
        <p:spPr/>
        <p:txBody>
          <a:bodyPr anchorCtr="1"/>
          <a:lstStyle>
            <a:lvl1pPr algn="ctr">
              <a:defRPr/>
            </a:lvl1pPr>
          </a:lstStyle>
          <a:p>
            <a:pPr lvl="0"/>
            <a:r>
              <a:rPr lang="en-US"/>
              <a:t>Click to edit Master title style</a:t>
            </a:r>
          </a:p>
        </p:txBody>
      </p:sp>
      <p:sp>
        <p:nvSpPr>
          <p:cNvPr id="3" name="Subtitle 2">
            <a:extLst>
              <a:ext uri="{FF2B5EF4-FFF2-40B4-BE49-F238E27FC236}">
                <a16:creationId xmlns:a16="http://schemas.microsoft.com/office/drawing/2014/main" id="{71CAE635-98E3-49DC-8319-7B93AA547C01}"/>
              </a:ext>
            </a:extLst>
          </p:cNvPr>
          <p:cNvSpPr txBox="1">
            <a:spLocks noGrp="1"/>
          </p:cNvSpPr>
          <p:nvPr>
            <p:ph type="subTitle" idx="1"/>
          </p:nvPr>
        </p:nvSpPr>
        <p:spPr>
          <a:xfrm>
            <a:off x="1523880" y="3602160"/>
            <a:ext cx="9144000" cy="1655640"/>
          </a:xfrm>
        </p:spPr>
        <p:txBody>
          <a:bodyPr anchorCtr="1"/>
          <a:lstStyle>
            <a:lvl1pPr algn="ctr">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51EA7539-B080-4900-9494-9793B704F667}"/>
              </a:ext>
            </a:extLst>
          </p:cNvPr>
          <p:cNvSpPr txBox="1">
            <a:spLocks noGrp="1"/>
          </p:cNvSpPr>
          <p:nvPr>
            <p:ph type="dt" sz="half" idx="7"/>
          </p:nvPr>
        </p:nvSpPr>
        <p:spPr/>
        <p:txBody>
          <a:bodyPr/>
          <a:lstStyle>
            <a:lvl1pPr>
              <a:defRPr/>
            </a:lvl1pPr>
          </a:lstStyle>
          <a:p>
            <a:pPr lvl="0"/>
            <a:fld id="{29FAFA57-CCC3-4B91-A97E-3CF96A9BEC87}" type="datetime1">
              <a:rPr lang="en-none"/>
              <a:pPr lvl="0"/>
              <a:t>05/08/2023</a:t>
            </a:fld>
            <a:endParaRPr lang="en-none"/>
          </a:p>
        </p:txBody>
      </p:sp>
      <p:sp>
        <p:nvSpPr>
          <p:cNvPr id="5" name="Footer Placeholder 4">
            <a:extLst>
              <a:ext uri="{FF2B5EF4-FFF2-40B4-BE49-F238E27FC236}">
                <a16:creationId xmlns:a16="http://schemas.microsoft.com/office/drawing/2014/main" id="{0DDCB734-40AD-4FF6-BD3D-4D6BB6B3CF50}"/>
              </a:ext>
            </a:extLst>
          </p:cNvPr>
          <p:cNvSpPr txBox="1">
            <a:spLocks noGrp="1"/>
          </p:cNvSpPr>
          <p:nvPr>
            <p:ph type="ftr" sz="quarter" idx="9"/>
          </p:nvPr>
        </p:nvSpPr>
        <p:spPr/>
        <p:txBody>
          <a:bodyPr/>
          <a:lstStyle>
            <a:lvl1pPr>
              <a:defRPr/>
            </a:lvl1pPr>
          </a:lstStyle>
          <a:p>
            <a:pPr lvl="0"/>
            <a:endParaRPr lang="en-none"/>
          </a:p>
        </p:txBody>
      </p:sp>
      <p:sp>
        <p:nvSpPr>
          <p:cNvPr id="6" name="Slide Number Placeholder 5">
            <a:extLst>
              <a:ext uri="{FF2B5EF4-FFF2-40B4-BE49-F238E27FC236}">
                <a16:creationId xmlns:a16="http://schemas.microsoft.com/office/drawing/2014/main" id="{66F37736-9788-4181-96F1-5494E9067C37}"/>
              </a:ext>
            </a:extLst>
          </p:cNvPr>
          <p:cNvSpPr txBox="1">
            <a:spLocks noGrp="1"/>
          </p:cNvSpPr>
          <p:nvPr>
            <p:ph type="sldNum" sz="quarter" idx="8"/>
          </p:nvPr>
        </p:nvSpPr>
        <p:spPr/>
        <p:txBody>
          <a:bodyPr/>
          <a:lstStyle>
            <a:lvl1pPr>
              <a:defRPr/>
            </a:lvl1pPr>
          </a:lstStyle>
          <a:p>
            <a:pPr lvl="0"/>
            <a:fld id="{C1F541DF-5D19-4FAE-82C3-77D383EEFD7C}" type="slidenum">
              <a:t>‹#›</a:t>
            </a:fld>
            <a:endParaRPr lang="en-none"/>
          </a:p>
        </p:txBody>
      </p:sp>
    </p:spTree>
    <p:extLst>
      <p:ext uri="{BB962C8B-B14F-4D97-AF65-F5344CB8AC3E}">
        <p14:creationId xmlns:p14="http://schemas.microsoft.com/office/powerpoint/2010/main" val="182034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E9D1-ECA9-4654-8135-BE742215AC8C}"/>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34FD39D0-5F49-47AF-AEAF-258802FA6AE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BCD13-FD51-44E7-9064-00561FA53207}"/>
              </a:ext>
            </a:extLst>
          </p:cNvPr>
          <p:cNvSpPr txBox="1">
            <a:spLocks noGrp="1"/>
          </p:cNvSpPr>
          <p:nvPr>
            <p:ph type="dt" sz="half" idx="7"/>
          </p:nvPr>
        </p:nvSpPr>
        <p:spPr/>
        <p:txBody>
          <a:bodyPr/>
          <a:lstStyle>
            <a:lvl1pPr>
              <a:defRPr/>
            </a:lvl1pPr>
          </a:lstStyle>
          <a:p>
            <a:pPr lvl="0"/>
            <a:fld id="{3E4D909A-B5E1-4F5E-A7EA-3EC07A726B9E}" type="datetime1">
              <a:rPr lang="en-none"/>
              <a:pPr lvl="0"/>
              <a:t>05/08/2023</a:t>
            </a:fld>
            <a:endParaRPr lang="en-none"/>
          </a:p>
        </p:txBody>
      </p:sp>
      <p:sp>
        <p:nvSpPr>
          <p:cNvPr id="5" name="Footer Placeholder 4">
            <a:extLst>
              <a:ext uri="{FF2B5EF4-FFF2-40B4-BE49-F238E27FC236}">
                <a16:creationId xmlns:a16="http://schemas.microsoft.com/office/drawing/2014/main" id="{9860427B-50EC-4886-BB3E-D1C768188CCA}"/>
              </a:ext>
            </a:extLst>
          </p:cNvPr>
          <p:cNvSpPr txBox="1">
            <a:spLocks noGrp="1"/>
          </p:cNvSpPr>
          <p:nvPr>
            <p:ph type="ftr" sz="quarter" idx="9"/>
          </p:nvPr>
        </p:nvSpPr>
        <p:spPr/>
        <p:txBody>
          <a:bodyPr/>
          <a:lstStyle>
            <a:lvl1pPr>
              <a:defRPr/>
            </a:lvl1pPr>
          </a:lstStyle>
          <a:p>
            <a:pPr lvl="0"/>
            <a:endParaRPr lang="en-none"/>
          </a:p>
        </p:txBody>
      </p:sp>
      <p:sp>
        <p:nvSpPr>
          <p:cNvPr id="6" name="Slide Number Placeholder 5">
            <a:extLst>
              <a:ext uri="{FF2B5EF4-FFF2-40B4-BE49-F238E27FC236}">
                <a16:creationId xmlns:a16="http://schemas.microsoft.com/office/drawing/2014/main" id="{426341A0-5011-4BBA-A851-2B4419D28E6A}"/>
              </a:ext>
            </a:extLst>
          </p:cNvPr>
          <p:cNvSpPr txBox="1">
            <a:spLocks noGrp="1"/>
          </p:cNvSpPr>
          <p:nvPr>
            <p:ph type="sldNum" sz="quarter" idx="8"/>
          </p:nvPr>
        </p:nvSpPr>
        <p:spPr/>
        <p:txBody>
          <a:bodyPr/>
          <a:lstStyle>
            <a:lvl1pPr>
              <a:defRPr/>
            </a:lvl1pPr>
          </a:lstStyle>
          <a:p>
            <a:pPr lvl="0"/>
            <a:fld id="{891CF2C1-6895-4F08-A9C4-84C33383CD19}" type="slidenum">
              <a:t>‹#›</a:t>
            </a:fld>
            <a:endParaRPr lang="en-none"/>
          </a:p>
        </p:txBody>
      </p:sp>
    </p:spTree>
    <p:extLst>
      <p:ext uri="{BB962C8B-B14F-4D97-AF65-F5344CB8AC3E}">
        <p14:creationId xmlns:p14="http://schemas.microsoft.com/office/powerpoint/2010/main" val="3616760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99F479-4671-4528-92D0-41DFBC878E73}"/>
              </a:ext>
            </a:extLst>
          </p:cNvPr>
          <p:cNvSpPr txBox="1">
            <a:spLocks noGrp="1"/>
          </p:cNvSpPr>
          <p:nvPr>
            <p:ph type="title" orient="vert"/>
          </p:nvPr>
        </p:nvSpPr>
        <p:spPr>
          <a:xfrm>
            <a:off x="8839080" y="1122480"/>
            <a:ext cx="2743199" cy="5008680"/>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3B51F1B0-43B4-423F-A503-9BF683B5A1D3}"/>
              </a:ext>
            </a:extLst>
          </p:cNvPr>
          <p:cNvSpPr txBox="1">
            <a:spLocks noGrp="1"/>
          </p:cNvSpPr>
          <p:nvPr>
            <p:ph type="body" orient="vert" idx="1"/>
          </p:nvPr>
        </p:nvSpPr>
        <p:spPr>
          <a:xfrm>
            <a:off x="609480" y="1122480"/>
            <a:ext cx="8077320" cy="5008680"/>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51CE4-E036-4867-B27E-8620DE56E73F}"/>
              </a:ext>
            </a:extLst>
          </p:cNvPr>
          <p:cNvSpPr txBox="1">
            <a:spLocks noGrp="1"/>
          </p:cNvSpPr>
          <p:nvPr>
            <p:ph type="dt" sz="half" idx="7"/>
          </p:nvPr>
        </p:nvSpPr>
        <p:spPr/>
        <p:txBody>
          <a:bodyPr/>
          <a:lstStyle>
            <a:lvl1pPr>
              <a:defRPr/>
            </a:lvl1pPr>
          </a:lstStyle>
          <a:p>
            <a:pPr lvl="0"/>
            <a:fld id="{1D3C06DA-4A29-4BB8-BD61-AE2707DF493A}" type="datetime1">
              <a:rPr lang="en-none"/>
              <a:pPr lvl="0"/>
              <a:t>05/08/2023</a:t>
            </a:fld>
            <a:endParaRPr lang="en-none"/>
          </a:p>
        </p:txBody>
      </p:sp>
      <p:sp>
        <p:nvSpPr>
          <p:cNvPr id="5" name="Footer Placeholder 4">
            <a:extLst>
              <a:ext uri="{FF2B5EF4-FFF2-40B4-BE49-F238E27FC236}">
                <a16:creationId xmlns:a16="http://schemas.microsoft.com/office/drawing/2014/main" id="{CD52A3DB-F55A-4AAD-903F-DE177D088F3F}"/>
              </a:ext>
            </a:extLst>
          </p:cNvPr>
          <p:cNvSpPr txBox="1">
            <a:spLocks noGrp="1"/>
          </p:cNvSpPr>
          <p:nvPr>
            <p:ph type="ftr" sz="quarter" idx="9"/>
          </p:nvPr>
        </p:nvSpPr>
        <p:spPr/>
        <p:txBody>
          <a:bodyPr/>
          <a:lstStyle>
            <a:lvl1pPr>
              <a:defRPr/>
            </a:lvl1pPr>
          </a:lstStyle>
          <a:p>
            <a:pPr lvl="0"/>
            <a:endParaRPr lang="en-none"/>
          </a:p>
        </p:txBody>
      </p:sp>
      <p:sp>
        <p:nvSpPr>
          <p:cNvPr id="6" name="Slide Number Placeholder 5">
            <a:extLst>
              <a:ext uri="{FF2B5EF4-FFF2-40B4-BE49-F238E27FC236}">
                <a16:creationId xmlns:a16="http://schemas.microsoft.com/office/drawing/2014/main" id="{200587C3-EB2A-451E-AEC5-89C1B2865CD0}"/>
              </a:ext>
            </a:extLst>
          </p:cNvPr>
          <p:cNvSpPr txBox="1">
            <a:spLocks noGrp="1"/>
          </p:cNvSpPr>
          <p:nvPr>
            <p:ph type="sldNum" sz="quarter" idx="8"/>
          </p:nvPr>
        </p:nvSpPr>
        <p:spPr/>
        <p:txBody>
          <a:bodyPr/>
          <a:lstStyle>
            <a:lvl1pPr>
              <a:defRPr/>
            </a:lvl1pPr>
          </a:lstStyle>
          <a:p>
            <a:pPr lvl="0"/>
            <a:fld id="{BE7819CB-8A08-4854-8090-B26BD32DE98F}" type="slidenum">
              <a:t>‹#›</a:t>
            </a:fld>
            <a:endParaRPr lang="en-none"/>
          </a:p>
        </p:txBody>
      </p:sp>
    </p:spTree>
    <p:extLst>
      <p:ext uri="{BB962C8B-B14F-4D97-AF65-F5344CB8AC3E}">
        <p14:creationId xmlns:p14="http://schemas.microsoft.com/office/powerpoint/2010/main" val="2224785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B13B-9C4A-46B0-AE25-AA7CE214C32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4CE296B5-EF00-45C2-A251-E9A0A5AF1E6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FD9F96-649B-4849-8968-6005D89A9163}"/>
              </a:ext>
            </a:extLst>
          </p:cNvPr>
          <p:cNvSpPr txBox="1">
            <a:spLocks noGrp="1"/>
          </p:cNvSpPr>
          <p:nvPr>
            <p:ph type="dt" sz="half" idx="7"/>
          </p:nvPr>
        </p:nvSpPr>
        <p:spPr/>
        <p:txBody>
          <a:bodyPr/>
          <a:lstStyle>
            <a:lvl1pPr>
              <a:defRPr/>
            </a:lvl1pPr>
          </a:lstStyle>
          <a:p>
            <a:pPr lvl="0"/>
            <a:fld id="{FB368428-E595-4DA4-B9F2-A565791DC68E}" type="datetime1">
              <a:rPr lang="en-ZZ"/>
              <a:pPr lvl="0"/>
              <a:t>05/08/2023</a:t>
            </a:fld>
            <a:endParaRPr lang="en-ZZ"/>
          </a:p>
        </p:txBody>
      </p:sp>
      <p:sp>
        <p:nvSpPr>
          <p:cNvPr id="5" name="Footer Placeholder 4">
            <a:extLst>
              <a:ext uri="{FF2B5EF4-FFF2-40B4-BE49-F238E27FC236}">
                <a16:creationId xmlns:a16="http://schemas.microsoft.com/office/drawing/2014/main" id="{FA02EE29-1AB0-4D6E-A4C4-62358FEEA783}"/>
              </a:ext>
            </a:extLst>
          </p:cNvPr>
          <p:cNvSpPr txBox="1">
            <a:spLocks noGrp="1"/>
          </p:cNvSpPr>
          <p:nvPr>
            <p:ph type="ftr" sz="quarter" idx="9"/>
          </p:nvPr>
        </p:nvSpPr>
        <p:spPr/>
        <p:txBody>
          <a:bodyPr/>
          <a:lstStyle>
            <a:lvl1pPr>
              <a:defRPr/>
            </a:lvl1pPr>
          </a:lstStyle>
          <a:p>
            <a:pPr lvl="0"/>
            <a:endParaRPr lang="en-ZZ"/>
          </a:p>
        </p:txBody>
      </p:sp>
      <p:sp>
        <p:nvSpPr>
          <p:cNvPr id="6" name="Slide Number Placeholder 5">
            <a:extLst>
              <a:ext uri="{FF2B5EF4-FFF2-40B4-BE49-F238E27FC236}">
                <a16:creationId xmlns:a16="http://schemas.microsoft.com/office/drawing/2014/main" id="{08A7CDB9-9DAF-4876-8784-DCC624319433}"/>
              </a:ext>
            </a:extLst>
          </p:cNvPr>
          <p:cNvSpPr txBox="1">
            <a:spLocks noGrp="1"/>
          </p:cNvSpPr>
          <p:nvPr>
            <p:ph type="sldNum" sz="quarter" idx="8"/>
          </p:nvPr>
        </p:nvSpPr>
        <p:spPr/>
        <p:txBody>
          <a:bodyPr/>
          <a:lstStyle>
            <a:lvl1pPr>
              <a:defRPr/>
            </a:lvl1pPr>
          </a:lstStyle>
          <a:p>
            <a:pPr lvl="0"/>
            <a:fld id="{47132130-83BB-4B3C-90C4-1EAF2D370F92}" type="slidenum">
              <a:t>‹#›</a:t>
            </a:fld>
            <a:endParaRPr lang="en-ZZ"/>
          </a:p>
        </p:txBody>
      </p:sp>
    </p:spTree>
    <p:extLst>
      <p:ext uri="{BB962C8B-B14F-4D97-AF65-F5344CB8AC3E}">
        <p14:creationId xmlns:p14="http://schemas.microsoft.com/office/powerpoint/2010/main" val="161936424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461B-4BEB-4E7F-9D03-84DE7F2B4C26}"/>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B8666FAC-8819-4472-AFA0-24315420FA9B}"/>
              </a:ext>
            </a:extLst>
          </p:cNvPr>
          <p:cNvSpPr txBox="1">
            <a:spLocks noGrp="1"/>
          </p:cNvSpPr>
          <p:nvPr>
            <p:ph type="title" idx="4294967295"/>
          </p:nvPr>
        </p:nvSpPr>
        <p:spPr>
          <a:xfrm>
            <a:off x="609480" y="1604520"/>
            <a:ext cx="10972440" cy="4525920"/>
          </a:xfrm>
        </p:spPr>
        <p:txBody>
          <a:bodyPr lIns="0" tIns="0" rIns="0" bIns="0" anchor="t"/>
          <a:lstStyle>
            <a:lvl1pPr>
              <a:spcAft>
                <a:spcPts val="1414"/>
              </a:spcAft>
              <a:defRPr sz="2800">
                <a:latin typeface="Calibri" pitchFamily="18"/>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Date Placeholder 3">
            <a:extLst>
              <a:ext uri="{FF2B5EF4-FFF2-40B4-BE49-F238E27FC236}">
                <a16:creationId xmlns:a16="http://schemas.microsoft.com/office/drawing/2014/main" id="{10119A1D-FAE9-4A5D-9BCB-B618DA15DBAE}"/>
              </a:ext>
            </a:extLst>
          </p:cNvPr>
          <p:cNvSpPr txBox="1">
            <a:spLocks noGrp="1"/>
          </p:cNvSpPr>
          <p:nvPr>
            <p:ph type="dt" sz="half" idx="7"/>
          </p:nvPr>
        </p:nvSpPr>
        <p:spPr/>
        <p:txBody>
          <a:bodyPr/>
          <a:lstStyle>
            <a:lvl1pPr>
              <a:defRPr/>
            </a:lvl1pPr>
          </a:lstStyle>
          <a:p>
            <a:pPr lvl="0"/>
            <a:fld id="{54D2CBA8-9E30-4E89-B824-CF21358285D2}" type="datetime1">
              <a:rPr lang="en-none"/>
              <a:pPr lvl="0"/>
              <a:t>05/08/2023</a:t>
            </a:fld>
            <a:endParaRPr lang="en-none"/>
          </a:p>
        </p:txBody>
      </p:sp>
      <p:sp>
        <p:nvSpPr>
          <p:cNvPr id="5" name="Footer Placeholder 4">
            <a:extLst>
              <a:ext uri="{FF2B5EF4-FFF2-40B4-BE49-F238E27FC236}">
                <a16:creationId xmlns:a16="http://schemas.microsoft.com/office/drawing/2014/main" id="{620126BB-A60B-4033-B573-55C205F1C9B4}"/>
              </a:ext>
            </a:extLst>
          </p:cNvPr>
          <p:cNvSpPr txBox="1">
            <a:spLocks noGrp="1"/>
          </p:cNvSpPr>
          <p:nvPr>
            <p:ph type="ftr" sz="quarter" idx="9"/>
          </p:nvPr>
        </p:nvSpPr>
        <p:spPr/>
        <p:txBody>
          <a:bodyPr/>
          <a:lstStyle>
            <a:lvl1pPr>
              <a:defRPr/>
            </a:lvl1pPr>
          </a:lstStyle>
          <a:p>
            <a:pPr lvl="0"/>
            <a:endParaRPr lang="en-none"/>
          </a:p>
        </p:txBody>
      </p:sp>
      <p:sp>
        <p:nvSpPr>
          <p:cNvPr id="6" name="Slide Number Placeholder 5">
            <a:extLst>
              <a:ext uri="{FF2B5EF4-FFF2-40B4-BE49-F238E27FC236}">
                <a16:creationId xmlns:a16="http://schemas.microsoft.com/office/drawing/2014/main" id="{88BA1F4E-33E1-43E3-BB01-9C7965A877EB}"/>
              </a:ext>
            </a:extLst>
          </p:cNvPr>
          <p:cNvSpPr txBox="1">
            <a:spLocks noGrp="1"/>
          </p:cNvSpPr>
          <p:nvPr>
            <p:ph type="sldNum" sz="quarter" idx="8"/>
          </p:nvPr>
        </p:nvSpPr>
        <p:spPr/>
        <p:txBody>
          <a:bodyPr/>
          <a:lstStyle>
            <a:lvl1pPr>
              <a:defRPr/>
            </a:lvl1pPr>
          </a:lstStyle>
          <a:p>
            <a:pPr lvl="0"/>
            <a:fld id="{975320BF-5C49-4AB9-983D-5EF7C7442AB7}" type="slidenum">
              <a:t>‹#›</a:t>
            </a:fld>
            <a:endParaRPr lang="en-none"/>
          </a:p>
        </p:txBody>
      </p:sp>
      <p:sp>
        <p:nvSpPr>
          <p:cNvPr id="7" name="Content Placeholder 6">
            <a:extLst>
              <a:ext uri="{FF2B5EF4-FFF2-40B4-BE49-F238E27FC236}">
                <a16:creationId xmlns:a16="http://schemas.microsoft.com/office/drawing/2014/main" id="{82C5B469-A586-45C3-95DE-4CAFB395E183}"/>
              </a:ext>
            </a:extLst>
          </p:cNvPr>
          <p:cNvSpPr txBox="1">
            <a:spLocks noGrp="1"/>
          </p:cNvSpPr>
          <p:nvPr>
            <p:ph idx="1"/>
          </p:nvPr>
        </p:nvSpPr>
        <p:spPr/>
        <p:txBody>
          <a:bodyPr/>
          <a:lstStyle>
            <a:lvl1pPr hangingPunct="0">
              <a:spcAft>
                <a:spcPts val="1417"/>
              </a:spcAft>
              <a:defRPr lang="en-none" sz="3200">
                <a:latin typeface="Arimo" pitchFamily="18"/>
              </a:defRPr>
            </a:lvl1pPr>
          </a:lstStyle>
          <a:p>
            <a:endParaRPr lang="en-none"/>
          </a:p>
        </p:txBody>
      </p:sp>
    </p:spTree>
    <p:extLst>
      <p:ext uri="{BB962C8B-B14F-4D97-AF65-F5344CB8AC3E}">
        <p14:creationId xmlns:p14="http://schemas.microsoft.com/office/powerpoint/2010/main" val="35445873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49C1-EEA9-4047-B768-088F7AF7B62B}"/>
              </a:ext>
            </a:extLst>
          </p:cNvPr>
          <p:cNvSpPr txBox="1">
            <a:spLocks noGrp="1"/>
          </p:cNvSpPr>
          <p:nvPr>
            <p:ph type="title"/>
          </p:nvPr>
        </p:nvSpPr>
        <p:spPr>
          <a:xfrm>
            <a:off x="831959" y="1709640"/>
            <a:ext cx="10515600" cy="2852640"/>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7E4F1060-E6FD-4C53-9C3C-37C542814913}"/>
              </a:ext>
            </a:extLst>
          </p:cNvPr>
          <p:cNvSpPr txBox="1">
            <a:spLocks noGrp="1"/>
          </p:cNvSpPr>
          <p:nvPr>
            <p:ph type="body" idx="1"/>
          </p:nvPr>
        </p:nvSpPr>
        <p:spPr>
          <a:xfrm>
            <a:off x="831959" y="4589640"/>
            <a:ext cx="10515600" cy="1500119"/>
          </a:xfrm>
        </p:spPr>
        <p:txBody>
          <a:bodyPr/>
          <a:lstStyle>
            <a:lvl1pPr>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5965DAE8-CA8A-46DC-ADBC-0C5A888ABE08}"/>
              </a:ext>
            </a:extLst>
          </p:cNvPr>
          <p:cNvSpPr txBox="1">
            <a:spLocks noGrp="1"/>
          </p:cNvSpPr>
          <p:nvPr>
            <p:ph type="dt" sz="half" idx="7"/>
          </p:nvPr>
        </p:nvSpPr>
        <p:spPr/>
        <p:txBody>
          <a:bodyPr/>
          <a:lstStyle>
            <a:lvl1pPr>
              <a:defRPr/>
            </a:lvl1pPr>
          </a:lstStyle>
          <a:p>
            <a:pPr lvl="0"/>
            <a:fld id="{9812B6D9-66CE-466D-ABEA-4000BB91B80F}" type="datetime1">
              <a:rPr lang="en-none"/>
              <a:pPr lvl="0"/>
              <a:t>05/08/2023</a:t>
            </a:fld>
            <a:endParaRPr lang="en-none"/>
          </a:p>
        </p:txBody>
      </p:sp>
      <p:sp>
        <p:nvSpPr>
          <p:cNvPr id="5" name="Footer Placeholder 4">
            <a:extLst>
              <a:ext uri="{FF2B5EF4-FFF2-40B4-BE49-F238E27FC236}">
                <a16:creationId xmlns:a16="http://schemas.microsoft.com/office/drawing/2014/main" id="{C3BFD900-0A78-460B-BE90-29798B45911E}"/>
              </a:ext>
            </a:extLst>
          </p:cNvPr>
          <p:cNvSpPr txBox="1">
            <a:spLocks noGrp="1"/>
          </p:cNvSpPr>
          <p:nvPr>
            <p:ph type="ftr" sz="quarter" idx="9"/>
          </p:nvPr>
        </p:nvSpPr>
        <p:spPr/>
        <p:txBody>
          <a:bodyPr/>
          <a:lstStyle>
            <a:lvl1pPr>
              <a:defRPr/>
            </a:lvl1pPr>
          </a:lstStyle>
          <a:p>
            <a:pPr lvl="0"/>
            <a:endParaRPr lang="en-none"/>
          </a:p>
        </p:txBody>
      </p:sp>
      <p:sp>
        <p:nvSpPr>
          <p:cNvPr id="6" name="Slide Number Placeholder 5">
            <a:extLst>
              <a:ext uri="{FF2B5EF4-FFF2-40B4-BE49-F238E27FC236}">
                <a16:creationId xmlns:a16="http://schemas.microsoft.com/office/drawing/2014/main" id="{8E862842-8E44-4F89-863F-EC5C044EF737}"/>
              </a:ext>
            </a:extLst>
          </p:cNvPr>
          <p:cNvSpPr txBox="1">
            <a:spLocks noGrp="1"/>
          </p:cNvSpPr>
          <p:nvPr>
            <p:ph type="sldNum" sz="quarter" idx="8"/>
          </p:nvPr>
        </p:nvSpPr>
        <p:spPr/>
        <p:txBody>
          <a:bodyPr/>
          <a:lstStyle>
            <a:lvl1pPr>
              <a:defRPr/>
            </a:lvl1pPr>
          </a:lstStyle>
          <a:p>
            <a:pPr lvl="0"/>
            <a:fld id="{01A904F8-DAEB-4B4F-BEF3-C3548C0D8F30}" type="slidenum">
              <a:t>‹#›</a:t>
            </a:fld>
            <a:endParaRPr lang="en-none"/>
          </a:p>
        </p:txBody>
      </p:sp>
    </p:spTree>
    <p:extLst>
      <p:ext uri="{BB962C8B-B14F-4D97-AF65-F5344CB8AC3E}">
        <p14:creationId xmlns:p14="http://schemas.microsoft.com/office/powerpoint/2010/main" val="210411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2990-B49C-4BFD-BE4E-7DA9592C2816}"/>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51798E53-FF21-48F1-BD34-087E29A88733}"/>
              </a:ext>
            </a:extLst>
          </p:cNvPr>
          <p:cNvSpPr txBox="1">
            <a:spLocks noGrp="1"/>
          </p:cNvSpPr>
          <p:nvPr>
            <p:ph type="title" idx="4294967295"/>
          </p:nvPr>
        </p:nvSpPr>
        <p:spPr>
          <a:xfrm>
            <a:off x="609480" y="1604880"/>
            <a:ext cx="5410079" cy="4525920"/>
          </a:xfrm>
        </p:spPr>
        <p:txBody>
          <a:bodyPr lIns="0" tIns="0" rIns="0" bIns="0" anchor="t"/>
          <a:lstStyle>
            <a:lvl1pPr>
              <a:spcAft>
                <a:spcPts val="1414"/>
              </a:spcAft>
              <a:defRPr sz="2800">
                <a:latin typeface="Calibri" pitchFamily="18"/>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a:extLst>
              <a:ext uri="{FF2B5EF4-FFF2-40B4-BE49-F238E27FC236}">
                <a16:creationId xmlns:a16="http://schemas.microsoft.com/office/drawing/2014/main" id="{3395CB9D-8B70-4540-9085-737DC5EAD8F3}"/>
              </a:ext>
            </a:extLst>
          </p:cNvPr>
          <p:cNvSpPr txBox="1">
            <a:spLocks noGrp="1"/>
          </p:cNvSpPr>
          <p:nvPr>
            <p:ph type="title" idx="4294967295"/>
          </p:nvPr>
        </p:nvSpPr>
        <p:spPr>
          <a:xfrm>
            <a:off x="6172200" y="1604880"/>
            <a:ext cx="5410079" cy="4525920"/>
          </a:xfrm>
        </p:spPr>
        <p:txBody>
          <a:bodyPr lIns="0" tIns="0" rIns="0" bIns="0" anchor="t"/>
          <a:lstStyle>
            <a:lvl1pPr>
              <a:spcAft>
                <a:spcPts val="1414"/>
              </a:spcAft>
              <a:defRPr sz="2800">
                <a:latin typeface="Calibri" pitchFamily="18"/>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4">
            <a:extLst>
              <a:ext uri="{FF2B5EF4-FFF2-40B4-BE49-F238E27FC236}">
                <a16:creationId xmlns:a16="http://schemas.microsoft.com/office/drawing/2014/main" id="{3D4CF4DD-833A-4873-B959-F81483B0CC3A}"/>
              </a:ext>
            </a:extLst>
          </p:cNvPr>
          <p:cNvSpPr txBox="1">
            <a:spLocks noGrp="1"/>
          </p:cNvSpPr>
          <p:nvPr>
            <p:ph type="dt" sz="half" idx="7"/>
          </p:nvPr>
        </p:nvSpPr>
        <p:spPr/>
        <p:txBody>
          <a:bodyPr/>
          <a:lstStyle>
            <a:lvl1pPr>
              <a:defRPr/>
            </a:lvl1pPr>
          </a:lstStyle>
          <a:p>
            <a:pPr lvl="0"/>
            <a:fld id="{01F9DA02-F807-448D-8DB7-8FC516576DDD}" type="datetime1">
              <a:rPr lang="en-none"/>
              <a:pPr lvl="0"/>
              <a:t>05/08/2023</a:t>
            </a:fld>
            <a:endParaRPr lang="en-none"/>
          </a:p>
        </p:txBody>
      </p:sp>
      <p:sp>
        <p:nvSpPr>
          <p:cNvPr id="6" name="Footer Placeholder 5">
            <a:extLst>
              <a:ext uri="{FF2B5EF4-FFF2-40B4-BE49-F238E27FC236}">
                <a16:creationId xmlns:a16="http://schemas.microsoft.com/office/drawing/2014/main" id="{930C953B-FD56-41CD-A766-91072AE88601}"/>
              </a:ext>
            </a:extLst>
          </p:cNvPr>
          <p:cNvSpPr txBox="1">
            <a:spLocks noGrp="1"/>
          </p:cNvSpPr>
          <p:nvPr>
            <p:ph type="ftr" sz="quarter" idx="9"/>
          </p:nvPr>
        </p:nvSpPr>
        <p:spPr/>
        <p:txBody>
          <a:bodyPr/>
          <a:lstStyle>
            <a:lvl1pPr>
              <a:defRPr/>
            </a:lvl1pPr>
          </a:lstStyle>
          <a:p>
            <a:pPr lvl="0"/>
            <a:endParaRPr lang="en-none"/>
          </a:p>
        </p:txBody>
      </p:sp>
      <p:sp>
        <p:nvSpPr>
          <p:cNvPr id="7" name="Slide Number Placeholder 6">
            <a:extLst>
              <a:ext uri="{FF2B5EF4-FFF2-40B4-BE49-F238E27FC236}">
                <a16:creationId xmlns:a16="http://schemas.microsoft.com/office/drawing/2014/main" id="{359DCD87-DBA0-4760-968D-93B612FC3E89}"/>
              </a:ext>
            </a:extLst>
          </p:cNvPr>
          <p:cNvSpPr txBox="1">
            <a:spLocks noGrp="1"/>
          </p:cNvSpPr>
          <p:nvPr>
            <p:ph type="sldNum" sz="quarter" idx="8"/>
          </p:nvPr>
        </p:nvSpPr>
        <p:spPr/>
        <p:txBody>
          <a:bodyPr/>
          <a:lstStyle>
            <a:lvl1pPr>
              <a:defRPr/>
            </a:lvl1pPr>
          </a:lstStyle>
          <a:p>
            <a:pPr lvl="0"/>
            <a:fld id="{8EA7275A-199A-4162-B292-733220B41BC4}" type="slidenum">
              <a:t>‹#›</a:t>
            </a:fld>
            <a:endParaRPr lang="en-none"/>
          </a:p>
        </p:txBody>
      </p:sp>
    </p:spTree>
    <p:extLst>
      <p:ext uri="{BB962C8B-B14F-4D97-AF65-F5344CB8AC3E}">
        <p14:creationId xmlns:p14="http://schemas.microsoft.com/office/powerpoint/2010/main" val="191429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AE6D-63FC-41F4-AAA5-388A94B179B2}"/>
              </a:ext>
            </a:extLst>
          </p:cNvPr>
          <p:cNvSpPr txBox="1">
            <a:spLocks noGrp="1"/>
          </p:cNvSpPr>
          <p:nvPr>
            <p:ph type="title"/>
          </p:nvPr>
        </p:nvSpPr>
        <p:spPr>
          <a:xfrm>
            <a:off x="839879" y="365040"/>
            <a:ext cx="10515600" cy="1325520"/>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4BFFE07F-C9EC-4659-BF4E-6993BAC2E41C}"/>
              </a:ext>
            </a:extLst>
          </p:cNvPr>
          <p:cNvSpPr txBox="1">
            <a:spLocks noGrp="1"/>
          </p:cNvSpPr>
          <p:nvPr>
            <p:ph type="body" idx="1"/>
          </p:nvPr>
        </p:nvSpPr>
        <p:spPr>
          <a:xfrm>
            <a:off x="839879" y="1681200"/>
            <a:ext cx="5157720" cy="824040"/>
          </a:xfrm>
        </p:spPr>
        <p:txBody>
          <a:bodyPr anchor="b"/>
          <a:lstStyle>
            <a:lvl1pPr>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6F3BABBF-7613-4458-AC84-C78F9FF2037F}"/>
              </a:ext>
            </a:extLst>
          </p:cNvPr>
          <p:cNvSpPr txBox="1">
            <a:spLocks noGrp="1"/>
          </p:cNvSpPr>
          <p:nvPr>
            <p:ph type="title" idx="4294967295"/>
          </p:nvPr>
        </p:nvSpPr>
        <p:spPr>
          <a:xfrm>
            <a:off x="839879" y="2505240"/>
            <a:ext cx="5157720" cy="3684600"/>
          </a:xfrm>
        </p:spPr>
        <p:txBody>
          <a:bodyPr lIns="0" tIns="0" rIns="0" bIns="0" anchor="t"/>
          <a:lstStyle>
            <a:lvl1pPr>
              <a:spcAft>
                <a:spcPts val="1414"/>
              </a:spcAft>
              <a:defRPr sz="2800">
                <a:latin typeface="Calibri" pitchFamily="18"/>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4">
            <a:extLst>
              <a:ext uri="{FF2B5EF4-FFF2-40B4-BE49-F238E27FC236}">
                <a16:creationId xmlns:a16="http://schemas.microsoft.com/office/drawing/2014/main" id="{5E1477A6-5A12-47D5-8B07-BDA2284B1251}"/>
              </a:ext>
            </a:extLst>
          </p:cNvPr>
          <p:cNvSpPr txBox="1">
            <a:spLocks noGrp="1"/>
          </p:cNvSpPr>
          <p:nvPr>
            <p:ph type="body" idx="3"/>
          </p:nvPr>
        </p:nvSpPr>
        <p:spPr>
          <a:xfrm>
            <a:off x="6172200" y="1681200"/>
            <a:ext cx="5183280" cy="824040"/>
          </a:xfrm>
        </p:spPr>
        <p:txBody>
          <a:bodyPr anchor="b"/>
          <a:lstStyle>
            <a:lvl1pPr>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D319391A-849C-441A-A118-74FEC8895B5F}"/>
              </a:ext>
            </a:extLst>
          </p:cNvPr>
          <p:cNvSpPr txBox="1">
            <a:spLocks noGrp="1"/>
          </p:cNvSpPr>
          <p:nvPr>
            <p:ph type="title" idx="4294967295"/>
          </p:nvPr>
        </p:nvSpPr>
        <p:spPr>
          <a:xfrm>
            <a:off x="6172200" y="2505240"/>
            <a:ext cx="5183280" cy="3684600"/>
          </a:xfrm>
        </p:spPr>
        <p:txBody>
          <a:bodyPr lIns="0" tIns="0" rIns="0" bIns="0" anchor="t"/>
          <a:lstStyle>
            <a:lvl1pPr>
              <a:spcAft>
                <a:spcPts val="1414"/>
              </a:spcAft>
              <a:defRPr sz="2800">
                <a:latin typeface="Calibri" pitchFamily="18"/>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7" name="Date Placeholder 6">
            <a:extLst>
              <a:ext uri="{FF2B5EF4-FFF2-40B4-BE49-F238E27FC236}">
                <a16:creationId xmlns:a16="http://schemas.microsoft.com/office/drawing/2014/main" id="{517F6C8A-C8B5-4848-A941-5F4E4AD0F756}"/>
              </a:ext>
            </a:extLst>
          </p:cNvPr>
          <p:cNvSpPr txBox="1">
            <a:spLocks noGrp="1"/>
          </p:cNvSpPr>
          <p:nvPr>
            <p:ph type="dt" sz="half" idx="7"/>
          </p:nvPr>
        </p:nvSpPr>
        <p:spPr/>
        <p:txBody>
          <a:bodyPr/>
          <a:lstStyle>
            <a:lvl1pPr>
              <a:defRPr/>
            </a:lvl1pPr>
          </a:lstStyle>
          <a:p>
            <a:pPr lvl="0"/>
            <a:fld id="{29BCD313-2F40-4D2B-8CEA-785C407F446F}" type="datetime1">
              <a:rPr lang="en-none"/>
              <a:pPr lvl="0"/>
              <a:t>05/08/2023</a:t>
            </a:fld>
            <a:endParaRPr lang="en-none"/>
          </a:p>
        </p:txBody>
      </p:sp>
      <p:sp>
        <p:nvSpPr>
          <p:cNvPr id="8" name="Footer Placeholder 7">
            <a:extLst>
              <a:ext uri="{FF2B5EF4-FFF2-40B4-BE49-F238E27FC236}">
                <a16:creationId xmlns:a16="http://schemas.microsoft.com/office/drawing/2014/main" id="{0D1C0CCD-5B58-4DE9-AF09-A7D6702C3E1D}"/>
              </a:ext>
            </a:extLst>
          </p:cNvPr>
          <p:cNvSpPr txBox="1">
            <a:spLocks noGrp="1"/>
          </p:cNvSpPr>
          <p:nvPr>
            <p:ph type="ftr" sz="quarter" idx="9"/>
          </p:nvPr>
        </p:nvSpPr>
        <p:spPr/>
        <p:txBody>
          <a:bodyPr/>
          <a:lstStyle>
            <a:lvl1pPr>
              <a:defRPr/>
            </a:lvl1pPr>
          </a:lstStyle>
          <a:p>
            <a:pPr lvl="0"/>
            <a:endParaRPr lang="en-none"/>
          </a:p>
        </p:txBody>
      </p:sp>
      <p:sp>
        <p:nvSpPr>
          <p:cNvPr id="9" name="Slide Number Placeholder 8">
            <a:extLst>
              <a:ext uri="{FF2B5EF4-FFF2-40B4-BE49-F238E27FC236}">
                <a16:creationId xmlns:a16="http://schemas.microsoft.com/office/drawing/2014/main" id="{3B0B44D3-DA90-4681-A578-A4BC93D01BF9}"/>
              </a:ext>
            </a:extLst>
          </p:cNvPr>
          <p:cNvSpPr txBox="1">
            <a:spLocks noGrp="1"/>
          </p:cNvSpPr>
          <p:nvPr>
            <p:ph type="sldNum" sz="quarter" idx="8"/>
          </p:nvPr>
        </p:nvSpPr>
        <p:spPr/>
        <p:txBody>
          <a:bodyPr/>
          <a:lstStyle>
            <a:lvl1pPr>
              <a:defRPr/>
            </a:lvl1pPr>
          </a:lstStyle>
          <a:p>
            <a:pPr lvl="0"/>
            <a:fld id="{7710C8FD-0332-42B8-B58B-91180A8EE7C7}" type="slidenum">
              <a:t>‹#›</a:t>
            </a:fld>
            <a:endParaRPr lang="en-none"/>
          </a:p>
        </p:txBody>
      </p:sp>
    </p:spTree>
    <p:extLst>
      <p:ext uri="{BB962C8B-B14F-4D97-AF65-F5344CB8AC3E}">
        <p14:creationId xmlns:p14="http://schemas.microsoft.com/office/powerpoint/2010/main" val="239937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D5B2-FFDD-4239-A875-893C52D7567A}"/>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AB19EBE2-2D04-45F4-A83F-CE99E7E257CD}"/>
              </a:ext>
            </a:extLst>
          </p:cNvPr>
          <p:cNvSpPr txBox="1">
            <a:spLocks noGrp="1"/>
          </p:cNvSpPr>
          <p:nvPr>
            <p:ph type="dt" sz="half" idx="7"/>
          </p:nvPr>
        </p:nvSpPr>
        <p:spPr/>
        <p:txBody>
          <a:bodyPr/>
          <a:lstStyle>
            <a:lvl1pPr>
              <a:defRPr/>
            </a:lvl1pPr>
          </a:lstStyle>
          <a:p>
            <a:pPr lvl="0"/>
            <a:fld id="{AF5C97E4-9DF6-437D-A833-19E0F4724E75}" type="datetime1">
              <a:rPr lang="en-none"/>
              <a:pPr lvl="0"/>
              <a:t>05/08/2023</a:t>
            </a:fld>
            <a:endParaRPr lang="en-none"/>
          </a:p>
        </p:txBody>
      </p:sp>
      <p:sp>
        <p:nvSpPr>
          <p:cNvPr id="4" name="Footer Placeholder 3">
            <a:extLst>
              <a:ext uri="{FF2B5EF4-FFF2-40B4-BE49-F238E27FC236}">
                <a16:creationId xmlns:a16="http://schemas.microsoft.com/office/drawing/2014/main" id="{FE3E7FBA-D5AD-4839-A395-066B21BD8B89}"/>
              </a:ext>
            </a:extLst>
          </p:cNvPr>
          <p:cNvSpPr txBox="1">
            <a:spLocks noGrp="1"/>
          </p:cNvSpPr>
          <p:nvPr>
            <p:ph type="ftr" sz="quarter" idx="9"/>
          </p:nvPr>
        </p:nvSpPr>
        <p:spPr/>
        <p:txBody>
          <a:bodyPr/>
          <a:lstStyle>
            <a:lvl1pPr>
              <a:defRPr/>
            </a:lvl1pPr>
          </a:lstStyle>
          <a:p>
            <a:pPr lvl="0"/>
            <a:endParaRPr lang="en-none"/>
          </a:p>
        </p:txBody>
      </p:sp>
      <p:sp>
        <p:nvSpPr>
          <p:cNvPr id="5" name="Slide Number Placeholder 4">
            <a:extLst>
              <a:ext uri="{FF2B5EF4-FFF2-40B4-BE49-F238E27FC236}">
                <a16:creationId xmlns:a16="http://schemas.microsoft.com/office/drawing/2014/main" id="{7575CE84-78D9-46B0-A604-3DA78FEBAD89}"/>
              </a:ext>
            </a:extLst>
          </p:cNvPr>
          <p:cNvSpPr txBox="1">
            <a:spLocks noGrp="1"/>
          </p:cNvSpPr>
          <p:nvPr>
            <p:ph type="sldNum" sz="quarter" idx="8"/>
          </p:nvPr>
        </p:nvSpPr>
        <p:spPr/>
        <p:txBody>
          <a:bodyPr/>
          <a:lstStyle>
            <a:lvl1pPr>
              <a:defRPr/>
            </a:lvl1pPr>
          </a:lstStyle>
          <a:p>
            <a:pPr lvl="0"/>
            <a:fld id="{9A5F9596-857E-417E-82AD-3BFDE8F7E9E6}" type="slidenum">
              <a:t>‹#›</a:t>
            </a:fld>
            <a:endParaRPr lang="en-none"/>
          </a:p>
        </p:txBody>
      </p:sp>
    </p:spTree>
    <p:extLst>
      <p:ext uri="{BB962C8B-B14F-4D97-AF65-F5344CB8AC3E}">
        <p14:creationId xmlns:p14="http://schemas.microsoft.com/office/powerpoint/2010/main" val="315421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24C4FE-FEFC-4FD2-AD10-08B18FE00655}"/>
              </a:ext>
            </a:extLst>
          </p:cNvPr>
          <p:cNvSpPr txBox="1">
            <a:spLocks noGrp="1"/>
          </p:cNvSpPr>
          <p:nvPr>
            <p:ph type="dt" sz="half" idx="7"/>
          </p:nvPr>
        </p:nvSpPr>
        <p:spPr/>
        <p:txBody>
          <a:bodyPr/>
          <a:lstStyle>
            <a:lvl1pPr>
              <a:defRPr/>
            </a:lvl1pPr>
          </a:lstStyle>
          <a:p>
            <a:pPr lvl="0"/>
            <a:fld id="{CD578B92-5B6E-46F9-9E8B-0C209E3BFADE}" type="datetime1">
              <a:rPr lang="en-none"/>
              <a:pPr lvl="0"/>
              <a:t>05/08/2023</a:t>
            </a:fld>
            <a:endParaRPr lang="en-none"/>
          </a:p>
        </p:txBody>
      </p:sp>
      <p:sp>
        <p:nvSpPr>
          <p:cNvPr id="3" name="Footer Placeholder 2">
            <a:extLst>
              <a:ext uri="{FF2B5EF4-FFF2-40B4-BE49-F238E27FC236}">
                <a16:creationId xmlns:a16="http://schemas.microsoft.com/office/drawing/2014/main" id="{A6555715-D187-40B6-906D-527736D0A457}"/>
              </a:ext>
            </a:extLst>
          </p:cNvPr>
          <p:cNvSpPr txBox="1">
            <a:spLocks noGrp="1"/>
          </p:cNvSpPr>
          <p:nvPr>
            <p:ph type="ftr" sz="quarter" idx="9"/>
          </p:nvPr>
        </p:nvSpPr>
        <p:spPr/>
        <p:txBody>
          <a:bodyPr/>
          <a:lstStyle>
            <a:lvl1pPr>
              <a:defRPr/>
            </a:lvl1pPr>
          </a:lstStyle>
          <a:p>
            <a:pPr lvl="0"/>
            <a:endParaRPr lang="en-none"/>
          </a:p>
        </p:txBody>
      </p:sp>
      <p:sp>
        <p:nvSpPr>
          <p:cNvPr id="4" name="Slide Number Placeholder 3">
            <a:extLst>
              <a:ext uri="{FF2B5EF4-FFF2-40B4-BE49-F238E27FC236}">
                <a16:creationId xmlns:a16="http://schemas.microsoft.com/office/drawing/2014/main" id="{7478A7BE-91AE-49EB-B369-1183D01DB104}"/>
              </a:ext>
            </a:extLst>
          </p:cNvPr>
          <p:cNvSpPr txBox="1">
            <a:spLocks noGrp="1"/>
          </p:cNvSpPr>
          <p:nvPr>
            <p:ph type="sldNum" sz="quarter" idx="8"/>
          </p:nvPr>
        </p:nvSpPr>
        <p:spPr/>
        <p:txBody>
          <a:bodyPr/>
          <a:lstStyle>
            <a:lvl1pPr>
              <a:defRPr/>
            </a:lvl1pPr>
          </a:lstStyle>
          <a:p>
            <a:pPr lvl="0"/>
            <a:fld id="{ADEFB653-8835-4A1C-8951-2F1A30B10239}" type="slidenum">
              <a:t>‹#›</a:t>
            </a:fld>
            <a:endParaRPr lang="en-none"/>
          </a:p>
        </p:txBody>
      </p:sp>
      <p:sp>
        <p:nvSpPr>
          <p:cNvPr id="5" name="Title 4">
            <a:extLst>
              <a:ext uri="{FF2B5EF4-FFF2-40B4-BE49-F238E27FC236}">
                <a16:creationId xmlns:a16="http://schemas.microsoft.com/office/drawing/2014/main" id="{8BD0824D-9094-4875-86AB-3AEBBEB821CB}"/>
              </a:ext>
            </a:extLst>
          </p:cNvPr>
          <p:cNvSpPr txBox="1">
            <a:spLocks noGrp="1"/>
          </p:cNvSpPr>
          <p:nvPr>
            <p:ph type="title" idx="4294967295"/>
          </p:nvPr>
        </p:nvSpPr>
        <p:spPr>
          <a:xfrm>
            <a:off x="609480" y="273600"/>
            <a:ext cx="10972440" cy="1144800"/>
          </a:xfrm>
        </p:spPr>
        <p:txBody>
          <a:bodyPr lIns="0" tIns="0" rIns="0" bIns="0" anchor="ctr"/>
          <a:lstStyle>
            <a:lvl1pPr algn="ctr" hangingPunct="0">
              <a:defRPr lang="en-none" sz="4400">
                <a:latin typeface="Arimo" pitchFamily="18"/>
              </a:defRPr>
            </a:lvl1pPr>
          </a:lstStyle>
          <a:p>
            <a:endParaRPr lang="en-none"/>
          </a:p>
        </p:txBody>
      </p:sp>
      <p:sp>
        <p:nvSpPr>
          <p:cNvPr id="6" name="Text Placeholder 5">
            <a:extLst>
              <a:ext uri="{FF2B5EF4-FFF2-40B4-BE49-F238E27FC236}">
                <a16:creationId xmlns:a16="http://schemas.microsoft.com/office/drawing/2014/main" id="{5CAF805A-CE1E-4BF4-B9CB-27CED8EDAD5A}"/>
              </a:ext>
            </a:extLst>
          </p:cNvPr>
          <p:cNvSpPr txBox="1">
            <a:spLocks noGrp="1"/>
          </p:cNvSpPr>
          <p:nvPr>
            <p:ph type="body" idx="4294967295"/>
          </p:nvPr>
        </p:nvSpPr>
        <p:spPr/>
        <p:txBody>
          <a:bodyPr/>
          <a:lstStyle>
            <a:lvl1pPr hangingPunct="0">
              <a:spcAft>
                <a:spcPts val="1417"/>
              </a:spcAft>
              <a:defRPr lang="en-none" sz="3200">
                <a:latin typeface="Arimo" pitchFamily="18"/>
              </a:defRPr>
            </a:lvl1pPr>
          </a:lstStyle>
          <a:p>
            <a:endParaRPr lang="en-none"/>
          </a:p>
        </p:txBody>
      </p:sp>
    </p:spTree>
    <p:extLst>
      <p:ext uri="{BB962C8B-B14F-4D97-AF65-F5344CB8AC3E}">
        <p14:creationId xmlns:p14="http://schemas.microsoft.com/office/powerpoint/2010/main" val="45389211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9893-8169-42D3-B98B-A14CFB1A6F2D}"/>
              </a:ext>
            </a:extLst>
          </p:cNvPr>
          <p:cNvSpPr txBox="1">
            <a:spLocks noGrp="1"/>
          </p:cNvSpPr>
          <p:nvPr>
            <p:ph type="title"/>
          </p:nvPr>
        </p:nvSpPr>
        <p:spPr>
          <a:xfrm>
            <a:off x="839879" y="457200"/>
            <a:ext cx="3932280" cy="1600200"/>
          </a:xfrm>
        </p:spPr>
        <p:txBody>
          <a:bodyPr/>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F38EC3B9-61AA-43A4-95D4-AF02A5019570}"/>
              </a:ext>
            </a:extLst>
          </p:cNvPr>
          <p:cNvSpPr txBox="1">
            <a:spLocks noGrp="1"/>
          </p:cNvSpPr>
          <p:nvPr>
            <p:ph type="title" idx="4294967295"/>
          </p:nvPr>
        </p:nvSpPr>
        <p:spPr>
          <a:xfrm>
            <a:off x="5183280" y="987480"/>
            <a:ext cx="6172200" cy="4873679"/>
          </a:xfrm>
        </p:spPr>
        <p:txBody>
          <a:bodyPr lIns="0" tIns="0" rIns="0" bIns="0" anchor="t"/>
          <a:lstStyle>
            <a:lvl1pPr>
              <a:spcAft>
                <a:spcPts val="1414"/>
              </a:spcAft>
              <a:defRPr sz="3200">
                <a:latin typeface="Calibri" pitchFamily="18"/>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Text Placeholder 3">
            <a:extLst>
              <a:ext uri="{FF2B5EF4-FFF2-40B4-BE49-F238E27FC236}">
                <a16:creationId xmlns:a16="http://schemas.microsoft.com/office/drawing/2014/main" id="{181154D2-0725-4B53-9AAB-05099A1F7066}"/>
              </a:ext>
            </a:extLst>
          </p:cNvPr>
          <p:cNvSpPr txBox="1">
            <a:spLocks noGrp="1"/>
          </p:cNvSpPr>
          <p:nvPr>
            <p:ph type="body" idx="2"/>
          </p:nvPr>
        </p:nvSpPr>
        <p:spPr>
          <a:xfrm>
            <a:off x="839879" y="2057400"/>
            <a:ext cx="3932280" cy="3811679"/>
          </a:xfrm>
        </p:spPr>
        <p:txBody>
          <a:bodyPr/>
          <a:lstStyle>
            <a:lvl1pPr>
              <a:defRPr sz="1600"/>
            </a:lvl1pPr>
          </a:lstStyle>
          <a:p>
            <a:pPr lvl="0"/>
            <a:r>
              <a:rPr lang="en-US"/>
              <a:t>Edit Master text styles</a:t>
            </a:r>
          </a:p>
        </p:txBody>
      </p:sp>
      <p:sp>
        <p:nvSpPr>
          <p:cNvPr id="5" name="Date Placeholder 4">
            <a:extLst>
              <a:ext uri="{FF2B5EF4-FFF2-40B4-BE49-F238E27FC236}">
                <a16:creationId xmlns:a16="http://schemas.microsoft.com/office/drawing/2014/main" id="{51F9E7A8-C4E9-470B-A789-EB07BF4221D0}"/>
              </a:ext>
            </a:extLst>
          </p:cNvPr>
          <p:cNvSpPr txBox="1">
            <a:spLocks noGrp="1"/>
          </p:cNvSpPr>
          <p:nvPr>
            <p:ph type="dt" sz="half" idx="7"/>
          </p:nvPr>
        </p:nvSpPr>
        <p:spPr/>
        <p:txBody>
          <a:bodyPr/>
          <a:lstStyle>
            <a:lvl1pPr>
              <a:defRPr/>
            </a:lvl1pPr>
          </a:lstStyle>
          <a:p>
            <a:pPr lvl="0"/>
            <a:fld id="{43444D0D-4EC2-4298-9092-AD21E499D813}" type="datetime1">
              <a:rPr lang="en-none"/>
              <a:pPr lvl="0"/>
              <a:t>05/08/2023</a:t>
            </a:fld>
            <a:endParaRPr lang="en-none"/>
          </a:p>
        </p:txBody>
      </p:sp>
      <p:sp>
        <p:nvSpPr>
          <p:cNvPr id="6" name="Footer Placeholder 5">
            <a:extLst>
              <a:ext uri="{FF2B5EF4-FFF2-40B4-BE49-F238E27FC236}">
                <a16:creationId xmlns:a16="http://schemas.microsoft.com/office/drawing/2014/main" id="{C77C680A-B4DE-4490-A58C-BB9B66E6244A}"/>
              </a:ext>
            </a:extLst>
          </p:cNvPr>
          <p:cNvSpPr txBox="1">
            <a:spLocks noGrp="1"/>
          </p:cNvSpPr>
          <p:nvPr>
            <p:ph type="ftr" sz="quarter" idx="9"/>
          </p:nvPr>
        </p:nvSpPr>
        <p:spPr/>
        <p:txBody>
          <a:bodyPr/>
          <a:lstStyle>
            <a:lvl1pPr>
              <a:defRPr/>
            </a:lvl1pPr>
          </a:lstStyle>
          <a:p>
            <a:pPr lvl="0"/>
            <a:endParaRPr lang="en-none"/>
          </a:p>
        </p:txBody>
      </p:sp>
      <p:sp>
        <p:nvSpPr>
          <p:cNvPr id="7" name="Slide Number Placeholder 6">
            <a:extLst>
              <a:ext uri="{FF2B5EF4-FFF2-40B4-BE49-F238E27FC236}">
                <a16:creationId xmlns:a16="http://schemas.microsoft.com/office/drawing/2014/main" id="{613877FB-4FE8-4863-9A8A-12C4E53FC476}"/>
              </a:ext>
            </a:extLst>
          </p:cNvPr>
          <p:cNvSpPr txBox="1">
            <a:spLocks noGrp="1"/>
          </p:cNvSpPr>
          <p:nvPr>
            <p:ph type="sldNum" sz="quarter" idx="8"/>
          </p:nvPr>
        </p:nvSpPr>
        <p:spPr/>
        <p:txBody>
          <a:bodyPr/>
          <a:lstStyle>
            <a:lvl1pPr>
              <a:defRPr/>
            </a:lvl1pPr>
          </a:lstStyle>
          <a:p>
            <a:pPr lvl="0"/>
            <a:fld id="{34197AA4-18BD-4161-A262-6BC2C45CB513}" type="slidenum">
              <a:t>‹#›</a:t>
            </a:fld>
            <a:endParaRPr lang="en-none"/>
          </a:p>
        </p:txBody>
      </p:sp>
    </p:spTree>
    <p:extLst>
      <p:ext uri="{BB962C8B-B14F-4D97-AF65-F5344CB8AC3E}">
        <p14:creationId xmlns:p14="http://schemas.microsoft.com/office/powerpoint/2010/main" val="54149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C261-C042-4AFF-ABDA-716106B0758A}"/>
              </a:ext>
            </a:extLst>
          </p:cNvPr>
          <p:cNvSpPr txBox="1">
            <a:spLocks noGrp="1"/>
          </p:cNvSpPr>
          <p:nvPr>
            <p:ph type="title"/>
          </p:nvPr>
        </p:nvSpPr>
        <p:spPr>
          <a:xfrm>
            <a:off x="839879" y="457200"/>
            <a:ext cx="3932280" cy="1600200"/>
          </a:xfrm>
        </p:spPr>
        <p:txBody>
          <a:bodyPr/>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41174D06-2E88-4C56-BB2F-27447EF40BE6}"/>
              </a:ext>
            </a:extLst>
          </p:cNvPr>
          <p:cNvSpPr txBox="1">
            <a:spLocks noGrp="1"/>
          </p:cNvSpPr>
          <p:nvPr>
            <p:ph type="title" idx="4294967295"/>
          </p:nvPr>
        </p:nvSpPr>
        <p:spPr>
          <a:xfrm>
            <a:off x="5183280" y="987480"/>
            <a:ext cx="6172200" cy="4873679"/>
          </a:xfrm>
        </p:spPr>
        <p:txBody>
          <a:bodyPr lIns="0" tIns="0" rIns="0" bIns="0" anchor="t"/>
          <a:lstStyle>
            <a:lvl1pPr algn="ctr" hangingPunct="0">
              <a:defRPr lang="en-none" sz="4400">
                <a:latin typeface="Arimo" pitchFamily="18"/>
              </a:defRPr>
            </a:lvl1pPr>
          </a:lstStyle>
          <a:p>
            <a:pPr lvl="0"/>
            <a:endParaRPr lang="en-none"/>
          </a:p>
        </p:txBody>
      </p:sp>
      <p:sp>
        <p:nvSpPr>
          <p:cNvPr id="4" name="Text Placeholder 3">
            <a:extLst>
              <a:ext uri="{FF2B5EF4-FFF2-40B4-BE49-F238E27FC236}">
                <a16:creationId xmlns:a16="http://schemas.microsoft.com/office/drawing/2014/main" id="{969590A9-437A-47A6-8642-295985D85C0C}"/>
              </a:ext>
            </a:extLst>
          </p:cNvPr>
          <p:cNvSpPr txBox="1">
            <a:spLocks noGrp="1"/>
          </p:cNvSpPr>
          <p:nvPr>
            <p:ph type="body" idx="2"/>
          </p:nvPr>
        </p:nvSpPr>
        <p:spPr>
          <a:xfrm>
            <a:off x="839879" y="2057400"/>
            <a:ext cx="3932280" cy="3811679"/>
          </a:xfrm>
        </p:spPr>
        <p:txBody>
          <a:bodyPr/>
          <a:lstStyle>
            <a:lvl1pPr>
              <a:defRPr sz="1600"/>
            </a:lvl1pPr>
          </a:lstStyle>
          <a:p>
            <a:pPr lvl="0"/>
            <a:r>
              <a:rPr lang="en-US"/>
              <a:t>Edit Master text styles</a:t>
            </a:r>
          </a:p>
        </p:txBody>
      </p:sp>
      <p:sp>
        <p:nvSpPr>
          <p:cNvPr id="5" name="Date Placeholder 4">
            <a:extLst>
              <a:ext uri="{FF2B5EF4-FFF2-40B4-BE49-F238E27FC236}">
                <a16:creationId xmlns:a16="http://schemas.microsoft.com/office/drawing/2014/main" id="{FAB5A804-8E25-4EED-9F07-E7D127C52B9A}"/>
              </a:ext>
            </a:extLst>
          </p:cNvPr>
          <p:cNvSpPr txBox="1">
            <a:spLocks noGrp="1"/>
          </p:cNvSpPr>
          <p:nvPr>
            <p:ph type="dt" sz="half" idx="7"/>
          </p:nvPr>
        </p:nvSpPr>
        <p:spPr/>
        <p:txBody>
          <a:bodyPr/>
          <a:lstStyle>
            <a:lvl1pPr>
              <a:defRPr/>
            </a:lvl1pPr>
          </a:lstStyle>
          <a:p>
            <a:pPr lvl="0"/>
            <a:fld id="{4DDB374A-AB9E-403D-A4C4-83CE4F19ADEF}" type="datetime1">
              <a:rPr lang="en-none"/>
              <a:pPr lvl="0"/>
              <a:t>05/08/2023</a:t>
            </a:fld>
            <a:endParaRPr lang="en-none"/>
          </a:p>
        </p:txBody>
      </p:sp>
      <p:sp>
        <p:nvSpPr>
          <p:cNvPr id="6" name="Footer Placeholder 5">
            <a:extLst>
              <a:ext uri="{FF2B5EF4-FFF2-40B4-BE49-F238E27FC236}">
                <a16:creationId xmlns:a16="http://schemas.microsoft.com/office/drawing/2014/main" id="{B483CBF5-C160-455F-8D70-478BA41FD5D9}"/>
              </a:ext>
            </a:extLst>
          </p:cNvPr>
          <p:cNvSpPr txBox="1">
            <a:spLocks noGrp="1"/>
          </p:cNvSpPr>
          <p:nvPr>
            <p:ph type="ftr" sz="quarter" idx="9"/>
          </p:nvPr>
        </p:nvSpPr>
        <p:spPr/>
        <p:txBody>
          <a:bodyPr/>
          <a:lstStyle>
            <a:lvl1pPr>
              <a:defRPr/>
            </a:lvl1pPr>
          </a:lstStyle>
          <a:p>
            <a:pPr lvl="0"/>
            <a:endParaRPr lang="en-none"/>
          </a:p>
        </p:txBody>
      </p:sp>
      <p:sp>
        <p:nvSpPr>
          <p:cNvPr id="7" name="Slide Number Placeholder 6">
            <a:extLst>
              <a:ext uri="{FF2B5EF4-FFF2-40B4-BE49-F238E27FC236}">
                <a16:creationId xmlns:a16="http://schemas.microsoft.com/office/drawing/2014/main" id="{E88814EC-EAC3-4406-9F71-EDBD62F69EC1}"/>
              </a:ext>
            </a:extLst>
          </p:cNvPr>
          <p:cNvSpPr txBox="1">
            <a:spLocks noGrp="1"/>
          </p:cNvSpPr>
          <p:nvPr>
            <p:ph type="sldNum" sz="quarter" idx="8"/>
          </p:nvPr>
        </p:nvSpPr>
        <p:spPr/>
        <p:txBody>
          <a:bodyPr/>
          <a:lstStyle>
            <a:lvl1pPr>
              <a:defRPr/>
            </a:lvl1pPr>
          </a:lstStyle>
          <a:p>
            <a:pPr lvl="0"/>
            <a:fld id="{DB56CDC5-0937-4E48-B210-7E389140ADC5}" type="slidenum">
              <a:t>‹#›</a:t>
            </a:fld>
            <a:endParaRPr lang="en-none"/>
          </a:p>
        </p:txBody>
      </p:sp>
    </p:spTree>
    <p:extLst>
      <p:ext uri="{BB962C8B-B14F-4D97-AF65-F5344CB8AC3E}">
        <p14:creationId xmlns:p14="http://schemas.microsoft.com/office/powerpoint/2010/main" val="399353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F79E-FF80-465E-B96E-D8E9AB2B348A}"/>
              </a:ext>
            </a:extLst>
          </p:cNvPr>
          <p:cNvSpPr txBox="1">
            <a:spLocks noGrp="1"/>
          </p:cNvSpPr>
          <p:nvPr>
            <p:ph type="title"/>
          </p:nvPr>
        </p:nvSpPr>
        <p:spPr>
          <a:xfrm>
            <a:off x="1523880" y="1122480"/>
            <a:ext cx="9143640" cy="2387160"/>
          </a:xfrm>
          <a:prstGeom prst="rect">
            <a:avLst/>
          </a:prstGeom>
          <a:noFill/>
          <a:ln>
            <a:noFill/>
          </a:ln>
        </p:spPr>
        <p:txBody>
          <a:bodyPr wrap="square" lIns="90000" tIns="45000" rIns="90000" bIns="45000" anchor="b" anchorCtr="0">
            <a:noAutofit/>
          </a:bodyPr>
          <a:lstStyle/>
          <a:p>
            <a:pPr lvl="0"/>
            <a:r>
              <a:rPr lang="en-US"/>
              <a:t>Click to edit the title text formatClick to edit Master title style</a:t>
            </a:r>
          </a:p>
        </p:txBody>
      </p:sp>
      <p:sp>
        <p:nvSpPr>
          <p:cNvPr id="3" name="Date Placeholder 3">
            <a:extLst>
              <a:ext uri="{FF2B5EF4-FFF2-40B4-BE49-F238E27FC236}">
                <a16:creationId xmlns:a16="http://schemas.microsoft.com/office/drawing/2014/main" id="{C1364A34-FDDB-4CA9-BCE2-AAD124D814E2}"/>
              </a:ext>
            </a:extLst>
          </p:cNvPr>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lnSpc>
                <a:spcPct val="100000"/>
              </a:lnSpc>
              <a:spcBef>
                <a:spcPts val="0"/>
              </a:spcBef>
              <a:spcAft>
                <a:spcPts val="0"/>
              </a:spcAft>
              <a:buNone/>
              <a:tabLst/>
              <a:defRPr lang="en-none" sz="1800" b="0" i="0" u="none" strike="noStrike" kern="1200" spc="0" baseline="0">
                <a:solidFill>
                  <a:srgbClr val="000000"/>
                </a:solidFill>
                <a:latin typeface="Calibri" pitchFamily="18"/>
                <a:ea typeface="Arial Unicode MS" pitchFamily="2"/>
                <a:cs typeface="Tahoma" pitchFamily="2"/>
              </a:defRPr>
            </a:lvl1pPr>
          </a:lstStyle>
          <a:p>
            <a:pPr lvl="0"/>
            <a:fld id="{9CC891FE-3C74-4557-B67A-54658876AEBF}" type="datetime1">
              <a:rPr lang="en-none"/>
              <a:pPr lvl="0"/>
              <a:t>05/08/2023</a:t>
            </a:fld>
            <a:endParaRPr lang="en-none"/>
          </a:p>
        </p:txBody>
      </p:sp>
      <p:sp>
        <p:nvSpPr>
          <p:cNvPr id="4" name="Footer Placeholder 4">
            <a:extLst>
              <a:ext uri="{FF2B5EF4-FFF2-40B4-BE49-F238E27FC236}">
                <a16:creationId xmlns:a16="http://schemas.microsoft.com/office/drawing/2014/main" id="{8DAF2BF7-682C-44BA-8C7A-FDE3B91347B1}"/>
              </a:ext>
            </a:extLst>
          </p:cNvPr>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noAutofit/>
          </a:bodyPr>
          <a:lstStyle>
            <a:lvl1pPr lvl="0" rtl="0" hangingPunct="0">
              <a:buNone/>
              <a:tabLst/>
              <a:defRPr lang="en-none" sz="2400" kern="1200">
                <a:latin typeface="Tinos" pitchFamily="18"/>
                <a:ea typeface="Arial Unicode MS" pitchFamily="2"/>
                <a:cs typeface="Tahoma" pitchFamily="2"/>
              </a:defRPr>
            </a:lvl1pPr>
          </a:lstStyle>
          <a:p>
            <a:pPr lvl="0"/>
            <a:endParaRPr lang="en-none"/>
          </a:p>
        </p:txBody>
      </p:sp>
      <p:sp>
        <p:nvSpPr>
          <p:cNvPr id="5" name="Slide Number Placeholder 5">
            <a:extLst>
              <a:ext uri="{FF2B5EF4-FFF2-40B4-BE49-F238E27FC236}">
                <a16:creationId xmlns:a16="http://schemas.microsoft.com/office/drawing/2014/main" id="{2F7DA0F1-2A0E-49AC-BFB0-1E5FCBD0C843}"/>
              </a:ext>
            </a:extLst>
          </p:cNvPr>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lnSpc>
                <a:spcPct val="100000"/>
              </a:lnSpc>
              <a:spcBef>
                <a:spcPts val="0"/>
              </a:spcBef>
              <a:spcAft>
                <a:spcPts val="0"/>
              </a:spcAft>
              <a:buNone/>
              <a:tabLst/>
              <a:defRPr lang="en-none" sz="1800" b="0" i="0" u="none" strike="noStrike" kern="1200" spc="0" baseline="0">
                <a:solidFill>
                  <a:srgbClr val="000000"/>
                </a:solidFill>
                <a:latin typeface="Calibri" pitchFamily="18"/>
                <a:ea typeface="Arial Unicode MS" pitchFamily="2"/>
                <a:cs typeface="Tahoma" pitchFamily="2"/>
              </a:defRPr>
            </a:lvl1pPr>
          </a:lstStyle>
          <a:p>
            <a:pPr lvl="0"/>
            <a:fld id="{5FC96B9B-1348-44C8-9464-FC9E1BBA4312}" type="slidenum">
              <a:t>‹#›</a:t>
            </a:fld>
            <a:endParaRPr lang="en-none"/>
          </a:p>
        </p:txBody>
      </p:sp>
      <p:sp>
        <p:nvSpPr>
          <p:cNvPr id="6" name="Text Placeholder 5">
            <a:extLst>
              <a:ext uri="{FF2B5EF4-FFF2-40B4-BE49-F238E27FC236}">
                <a16:creationId xmlns:a16="http://schemas.microsoft.com/office/drawing/2014/main" id="{15D425D4-D742-4893-B270-A29A312CF85C}"/>
              </a:ext>
            </a:extLst>
          </p:cNvPr>
          <p:cNvSpPr txBox="1">
            <a:spLocks noGrp="1"/>
          </p:cNvSpPr>
          <p:nvPr>
            <p:ph type="body" idx="1"/>
          </p:nvPr>
        </p:nvSpPr>
        <p:spPr>
          <a:xfrm>
            <a:off x="609480" y="1604520"/>
            <a:ext cx="10972440" cy="4525920"/>
          </a:xfrm>
          <a:prstGeom prst="rect">
            <a:avLst/>
          </a:prstGeom>
          <a:noFill/>
          <a:ln>
            <a:noFill/>
          </a:ln>
        </p:spPr>
        <p:txBody>
          <a:bodyPr wrap="square" lIns="0" tIns="0" rIns="0" bIns="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marL="0" marR="0" lvl="0" indent="0" algn="l" rtl="0" hangingPunct="1">
        <a:lnSpc>
          <a:spcPct val="90000"/>
        </a:lnSpc>
        <a:spcBef>
          <a:spcPts val="0"/>
        </a:spcBef>
        <a:spcAft>
          <a:spcPts val="0"/>
        </a:spcAft>
        <a:buNone/>
        <a:tabLst/>
        <a:defRPr lang="en-US" sz="6000" b="0" i="0" u="none" strike="noStrike" kern="1200" spc="0" baseline="0">
          <a:ln>
            <a:noFill/>
          </a:ln>
          <a:solidFill>
            <a:srgbClr val="000000"/>
          </a:solidFill>
          <a:latin typeface="Calibri Light" pitchFamily="18"/>
          <a:ea typeface="Arial Unicode MS" pitchFamily="2"/>
          <a:cs typeface="Arial Unicode MS" pitchFamily="2"/>
        </a:defRPr>
      </a:lvl1pPr>
    </p:titleStyle>
    <p:bodyStyle>
      <a:lvl1pPr marL="0" marR="0" lvl="0" indent="0" algn="l" rtl="0" hangingPunct="1">
        <a:lnSpc>
          <a:spcPct val="90000"/>
        </a:lnSpc>
        <a:spcBef>
          <a:spcPts val="0"/>
        </a:spcBef>
        <a:spcAft>
          <a:spcPts val="1414"/>
        </a:spcAft>
        <a:buNone/>
        <a:tabLst/>
        <a:defRPr lang="en-US" sz="2800" b="0" i="0" u="none" strike="noStrike" kern="1200" spc="0" baseline="0">
          <a:ln>
            <a:noFill/>
          </a:ln>
          <a:solidFill>
            <a:srgbClr val="000000"/>
          </a:solidFill>
          <a:latin typeface="Calibri" pitchFamily="18"/>
          <a:ea typeface="Arial Unicode MS" pitchFamily="2"/>
          <a:cs typeface="Arial Unicode M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n-US" sz="2400" b="0" i="0" u="none" strike="noStrike" kern="1200" spc="0" baseline="0">
          <a:ln>
            <a:noFill/>
          </a:ln>
          <a:solidFill>
            <a:srgbClr val="000000"/>
          </a:solidFill>
          <a:latin typeface="Calibri" pitchFamily="18"/>
          <a:ea typeface="Arial Unicode MS" pitchFamily="2"/>
          <a:cs typeface="Arial Unicode MS" pitchFamily="2"/>
        </a:defRPr>
      </a:lvl2pPr>
      <a:lvl3pPr marL="1143000" marR="0" lvl="2" indent="-228600" algn="l" rtl="0" hangingPunct="1">
        <a:lnSpc>
          <a:spcPct val="90000"/>
        </a:lnSpc>
        <a:spcBef>
          <a:spcPts val="499"/>
        </a:spcBef>
        <a:spcAft>
          <a:spcPts val="0"/>
        </a:spcAft>
        <a:buSzPct val="100000"/>
        <a:buFont typeface="Arial" pitchFamily="34"/>
        <a:buChar char="•"/>
        <a:tabLst/>
        <a:defRPr lang="en-US" sz="2000" b="0" i="0" u="none" strike="noStrike" kern="1200" spc="0" baseline="0">
          <a:ln>
            <a:noFill/>
          </a:ln>
          <a:solidFill>
            <a:srgbClr val="000000"/>
          </a:solidFill>
          <a:latin typeface="Calibri" pitchFamily="18"/>
          <a:ea typeface="Arial Unicode MS" pitchFamily="2"/>
          <a:cs typeface="Arial Unicode MS" pitchFamily="2"/>
        </a:defRPr>
      </a:lvl3pPr>
      <a:lvl4pPr marL="1600200" marR="0" lvl="3" indent="-228600" algn="l" rtl="0" hangingPunct="1">
        <a:lnSpc>
          <a:spcPct val="90000"/>
        </a:lnSpc>
        <a:spcBef>
          <a:spcPts val="499"/>
        </a:spcBef>
        <a:spcAft>
          <a:spcPts val="0"/>
        </a:spcAft>
        <a:buSzPct val="100000"/>
        <a:buFont typeface="Arial" pitchFamily="34"/>
        <a:buChar char="•"/>
        <a:tabLst/>
        <a:defRPr lang="en-US" sz="1800" b="0" i="0" u="none" strike="noStrike" kern="1200" spc="0" baseline="0">
          <a:ln>
            <a:noFill/>
          </a:ln>
          <a:solidFill>
            <a:srgbClr val="000000"/>
          </a:solidFill>
          <a:latin typeface="Calibri" pitchFamily="18"/>
          <a:ea typeface="Arial Unicode MS" pitchFamily="2"/>
          <a:cs typeface="Arial Unicode MS" pitchFamily="2"/>
        </a:defRPr>
      </a:lvl4pPr>
      <a:lvl5pPr marL="2057400" marR="0" lvl="4" indent="-228600" algn="l" rtl="0" hangingPunct="1">
        <a:lnSpc>
          <a:spcPct val="90000"/>
        </a:lnSpc>
        <a:spcBef>
          <a:spcPts val="499"/>
        </a:spcBef>
        <a:spcAft>
          <a:spcPts val="0"/>
        </a:spcAft>
        <a:buSzPct val="100000"/>
        <a:buFont typeface="Arial" pitchFamily="34"/>
        <a:buChar char="•"/>
        <a:tabLst/>
        <a:defRPr lang="en-US" sz="1800" b="0" i="0" u="none" strike="noStrike" kern="1200" spc="0" baseline="0">
          <a:ln>
            <a:noFill/>
          </a:ln>
          <a:solidFill>
            <a:srgbClr val="000000"/>
          </a:solidFill>
          <a:latin typeface="Calibri" pitchFamily="18"/>
          <a:ea typeface="Arial Unicode MS" pitchFamily="2"/>
          <a:cs typeface="Arial Unicode MS"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E76EB690-B70A-4569-AF9F-D67C0E9055F2}"/>
              </a:ext>
            </a:extLst>
          </p:cNvPr>
          <p:cNvSpPr txBox="1"/>
          <p:nvPr/>
        </p:nvSpPr>
        <p:spPr>
          <a:xfrm>
            <a:off x="8610480" y="6356520"/>
            <a:ext cx="2742840" cy="364679"/>
          </a:xfrm>
          <a:prstGeom prst="rect">
            <a:avLst/>
          </a:prstGeom>
          <a:noFill/>
          <a:ln cap="flat">
            <a:noFill/>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3" name="TextBox 1">
            <a:extLst>
              <a:ext uri="{FF2B5EF4-FFF2-40B4-BE49-F238E27FC236}">
                <a16:creationId xmlns:a16="http://schemas.microsoft.com/office/drawing/2014/main" id="{DF1C1668-D208-4613-8EE1-3649A8342F26}"/>
              </a:ext>
            </a:extLst>
          </p:cNvPr>
          <p:cNvSpPr/>
          <p:nvPr/>
        </p:nvSpPr>
        <p:spPr>
          <a:xfrm>
            <a:off x="1557359" y="1359000"/>
            <a:ext cx="5223331" cy="24076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en-none" sz="2800" b="1" i="0" u="none" strike="noStrike" kern="1200" spc="0" baseline="0" dirty="0">
                <a:ln>
                  <a:noFill/>
                </a:ln>
                <a:solidFill>
                  <a:srgbClr val="000000"/>
                </a:solidFill>
                <a:latin typeface="Calibri" pitchFamily="18"/>
                <a:ea typeface="ＭＳ Ｐゴシック" pitchFamily="2"/>
                <a:cs typeface="ＭＳ Ｐゴシック" pitchFamily="2"/>
              </a:rPr>
              <a:t>Macroeconomics II</a:t>
            </a:r>
          </a:p>
          <a:p>
            <a:pPr marL="0" marR="0" lvl="0" indent="0" algn="l" rtl="0" hangingPunct="1">
              <a:lnSpc>
                <a:spcPct val="100000"/>
              </a:lnSpc>
              <a:spcBef>
                <a:spcPts val="0"/>
              </a:spcBef>
              <a:spcAft>
                <a:spcPts val="0"/>
              </a:spcAft>
              <a:buNone/>
              <a:tabLst/>
            </a:pPr>
            <a:endParaRPr lang="en-none" sz="2400" b="0" i="0" u="none" strike="noStrike" kern="1200" spc="0" baseline="0" dirty="0">
              <a:ln>
                <a:noFill/>
              </a:ln>
              <a:solidFill>
                <a:srgbClr val="000000"/>
              </a:solidFill>
              <a:latin typeface="Calibri" pitchFamily="18"/>
              <a:ea typeface="ＭＳ Ｐゴシック" pitchFamily="2"/>
              <a:cs typeface="ＭＳ Ｐゴシック" pitchFamily="2"/>
            </a:endParaRPr>
          </a:p>
          <a:p>
            <a:pPr marL="0" marR="0" lvl="0" indent="0" algn="l" rtl="0" hangingPunct="1">
              <a:lnSpc>
                <a:spcPct val="100000"/>
              </a:lnSpc>
              <a:spcBef>
                <a:spcPts val="0"/>
              </a:spcBef>
              <a:spcAft>
                <a:spcPts val="0"/>
              </a:spcAft>
              <a:buNone/>
              <a:tabLst/>
            </a:pPr>
            <a:r>
              <a:rPr lang="en-none" sz="2400" b="1" i="0" u="sng" strike="noStrike" kern="1200" spc="0" baseline="0" dirty="0">
                <a:ln>
                  <a:noFill/>
                </a:ln>
                <a:solidFill>
                  <a:srgbClr val="000000"/>
                </a:solidFill>
                <a:uFillTx/>
                <a:latin typeface="Calibri" pitchFamily="18"/>
                <a:ea typeface="ＭＳ Ｐゴシック" pitchFamily="2"/>
                <a:cs typeface="ＭＳ Ｐゴシック" pitchFamily="2"/>
              </a:rPr>
              <a:t>Lecture 1</a:t>
            </a:r>
            <a:r>
              <a:rPr lang="en-GB" sz="2400" b="1" i="0" u="sng" strike="noStrike" kern="1200" spc="0" baseline="0" dirty="0">
                <a:ln>
                  <a:noFill/>
                </a:ln>
                <a:solidFill>
                  <a:srgbClr val="000000"/>
                </a:solidFill>
                <a:uFillTx/>
                <a:latin typeface="Calibri" pitchFamily="18"/>
                <a:ea typeface="ＭＳ Ｐゴシック" pitchFamily="2"/>
                <a:cs typeface="ＭＳ Ｐゴシック" pitchFamily="2"/>
              </a:rPr>
              <a:t>7</a:t>
            </a:r>
          </a:p>
          <a:p>
            <a:pPr marL="0" marR="0" lvl="0" indent="0" algn="l" rtl="0" hangingPunct="1">
              <a:lnSpc>
                <a:spcPct val="100000"/>
              </a:lnSpc>
              <a:spcBef>
                <a:spcPts val="0"/>
              </a:spcBef>
              <a:spcAft>
                <a:spcPts val="0"/>
              </a:spcAft>
              <a:buNone/>
              <a:tabLst/>
            </a:pPr>
            <a:endParaRPr lang="en-none" sz="2400" b="0" i="0" u="none" strike="noStrike" kern="1200" spc="0" baseline="0" dirty="0">
              <a:ln>
                <a:noFill/>
              </a:ln>
              <a:solidFill>
                <a:srgbClr val="000000"/>
              </a:solidFill>
              <a:latin typeface="Calibri" pitchFamily="18"/>
              <a:ea typeface="ＭＳ Ｐゴシック" pitchFamily="2"/>
              <a:cs typeface="ＭＳ Ｐゴシック" pitchFamily="2"/>
            </a:endParaRPr>
          </a:p>
          <a:p>
            <a:pPr marL="0" marR="0" lvl="0" indent="0" algn="l" rtl="0" hangingPunct="1">
              <a:lnSpc>
                <a:spcPct val="100000"/>
              </a:lnSpc>
              <a:spcBef>
                <a:spcPts val="0"/>
              </a:spcBef>
              <a:spcAft>
                <a:spcPts val="0"/>
              </a:spcAft>
              <a:buNone/>
              <a:tabLst/>
            </a:pPr>
            <a:r>
              <a:rPr lang="pt-PT" sz="2400" b="0" i="0" u="none" strike="noStrike" kern="1200" spc="0" baseline="0" dirty="0">
                <a:ln>
                  <a:noFill/>
                </a:ln>
                <a:solidFill>
                  <a:srgbClr val="000000"/>
                </a:solidFill>
                <a:latin typeface="Calibri" pitchFamily="18"/>
                <a:ea typeface="ＭＳ Ｐゴシック" pitchFamily="2"/>
                <a:cs typeface="ＭＳ Ｐゴシック" pitchFamily="2"/>
              </a:rPr>
              <a:t>Industrial </a:t>
            </a:r>
            <a:r>
              <a:rPr lang="pt-PT" sz="2400" b="0" i="0" u="none" strike="noStrike" kern="1200" spc="0" baseline="0" dirty="0" err="1">
                <a:ln>
                  <a:noFill/>
                </a:ln>
                <a:solidFill>
                  <a:srgbClr val="000000"/>
                </a:solidFill>
                <a:latin typeface="Calibri" pitchFamily="18"/>
                <a:ea typeface="ＭＳ Ｐゴシック" pitchFamily="2"/>
                <a:cs typeface="ＭＳ Ｐゴシック" pitchFamily="2"/>
              </a:rPr>
              <a:t>policy</a:t>
            </a:r>
            <a:r>
              <a:rPr lang="pt-PT" sz="2400" b="0" i="0" u="none" strike="noStrike" kern="1200" spc="0" baseline="0" dirty="0">
                <a:ln>
                  <a:noFill/>
                </a:ln>
                <a:solidFill>
                  <a:srgbClr val="000000"/>
                </a:solidFill>
                <a:latin typeface="Calibri" pitchFamily="18"/>
                <a:ea typeface="ＭＳ Ｐゴシック" pitchFamily="2"/>
                <a:cs typeface="ＭＳ Ｐゴシック" pitchFamily="2"/>
              </a:rPr>
              <a:t>: </a:t>
            </a:r>
            <a:r>
              <a:rPr lang="pt-PT" sz="2400" b="0" i="0" u="none" strike="noStrike" kern="1200" spc="0" baseline="0" dirty="0" err="1">
                <a:ln>
                  <a:noFill/>
                </a:ln>
                <a:solidFill>
                  <a:srgbClr val="000000"/>
                </a:solidFill>
                <a:latin typeface="Calibri" pitchFamily="18"/>
                <a:ea typeface="ＭＳ Ｐゴシック" pitchFamily="2"/>
                <a:cs typeface="ＭＳ Ｐゴシック" pitchFamily="2"/>
              </a:rPr>
              <a:t>arguments</a:t>
            </a:r>
            <a:r>
              <a:rPr lang="pt-PT" sz="2400" b="0" i="0" u="none" strike="noStrike" kern="1200" spc="0" baseline="0" dirty="0">
                <a:ln>
                  <a:noFill/>
                </a:ln>
                <a:solidFill>
                  <a:srgbClr val="000000"/>
                </a:solidFill>
                <a:latin typeface="Calibri" pitchFamily="18"/>
                <a:ea typeface="ＭＳ Ｐゴシック" pitchFamily="2"/>
                <a:cs typeface="ＭＳ Ｐゴシック" pitchFamily="2"/>
              </a:rPr>
              <a:t> </a:t>
            </a:r>
            <a:r>
              <a:rPr lang="pt-PT" sz="2400" b="0" i="0" u="none" strike="noStrike" kern="1200" spc="0" baseline="0" dirty="0" err="1">
                <a:ln>
                  <a:noFill/>
                </a:ln>
                <a:solidFill>
                  <a:srgbClr val="000000"/>
                </a:solidFill>
                <a:latin typeface="Calibri" pitchFamily="18"/>
                <a:ea typeface="ＭＳ Ｐゴシック" pitchFamily="2"/>
                <a:cs typeface="ＭＳ Ｐゴシック" pitchFamily="2"/>
              </a:rPr>
              <a:t>and</a:t>
            </a:r>
            <a:r>
              <a:rPr lang="pt-PT" sz="2400" b="0" i="0" u="none" strike="noStrike" kern="1200" spc="0" baseline="0" dirty="0">
                <a:ln>
                  <a:noFill/>
                </a:ln>
                <a:solidFill>
                  <a:srgbClr val="000000"/>
                </a:solidFill>
                <a:latin typeface="Calibri" pitchFamily="18"/>
                <a:ea typeface="ＭＳ Ｐゴシック" pitchFamily="2"/>
                <a:cs typeface="ＭＳ Ｐゴシック" pitchFamily="2"/>
              </a:rPr>
              <a:t> critique</a:t>
            </a:r>
          </a:p>
          <a:p>
            <a:pPr marL="0" marR="0" lvl="0" indent="0" algn="l" rtl="0" hangingPunct="1">
              <a:lnSpc>
                <a:spcPct val="100000"/>
              </a:lnSpc>
              <a:spcBef>
                <a:spcPts val="0"/>
              </a:spcBef>
              <a:spcAft>
                <a:spcPts val="0"/>
              </a:spcAft>
              <a:buNone/>
              <a:tabLst/>
            </a:pPr>
            <a:endParaRPr lang="en-none" sz="2400" b="0" i="0" u="none" strike="noStrike" kern="1200" spc="0" baseline="0" dirty="0">
              <a:ln>
                <a:noFill/>
              </a:ln>
              <a:solidFill>
                <a:srgbClr val="000000"/>
              </a:solidFill>
              <a:latin typeface="Calibri" pitchFamily="18"/>
              <a:ea typeface="ＭＳ Ｐゴシック" pitchFamily="2"/>
              <a:cs typeface="ＭＳ Ｐゴシック" pitchFamily="2"/>
            </a:endParaRPr>
          </a:p>
        </p:txBody>
      </p:sp>
      <p:pic>
        <p:nvPicPr>
          <p:cNvPr id="4" name="Picture 4">
            <a:extLst>
              <a:ext uri="{FF2B5EF4-FFF2-40B4-BE49-F238E27FC236}">
                <a16:creationId xmlns:a16="http://schemas.microsoft.com/office/drawing/2014/main" id="{2F9153BD-E8AB-49AB-9969-BC6D77E01E4E}"/>
              </a:ext>
            </a:extLst>
          </p:cNvPr>
          <p:cNvPicPr>
            <a:picLocks noChangeAspect="1"/>
          </p:cNvPicPr>
          <p:nvPr/>
        </p:nvPicPr>
        <p:blipFill>
          <a:blip r:embed="rId3">
            <a:lum/>
            <a:alphaModFix/>
          </a:blip>
          <a:srcRect/>
          <a:stretch>
            <a:fillRect/>
          </a:stretch>
        </p:blipFill>
        <p:spPr>
          <a:xfrm>
            <a:off x="16560" y="35640"/>
            <a:ext cx="2095199" cy="914039"/>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C3ED-FDE3-40F6-B0CD-12FD7C7A15C5}"/>
              </a:ext>
            </a:extLst>
          </p:cNvPr>
          <p:cNvSpPr txBox="1">
            <a:spLocks noGrp="1"/>
          </p:cNvSpPr>
          <p:nvPr>
            <p:ph type="title"/>
          </p:nvPr>
        </p:nvSpPr>
        <p:spPr>
          <a:xfrm>
            <a:off x="2585880" y="179640"/>
            <a:ext cx="9244080" cy="954000"/>
          </a:xfrm>
        </p:spPr>
        <p:txBody>
          <a:bodyPr/>
          <a:lstStyle/>
          <a:p>
            <a:pPr lvl="0"/>
            <a:r>
              <a:rPr lang="en-GB" sz="3200" b="1"/>
              <a:t>Dynamic dimension of industrial policy – nature of economic change</a:t>
            </a:r>
          </a:p>
        </p:txBody>
      </p:sp>
      <p:pic>
        <p:nvPicPr>
          <p:cNvPr id="3" name="Content Placeholder 4">
            <a:extLst>
              <a:ext uri="{FF2B5EF4-FFF2-40B4-BE49-F238E27FC236}">
                <a16:creationId xmlns:a16="http://schemas.microsoft.com/office/drawing/2014/main" id="{2D818C9B-3252-4E39-B4C2-29079907597F}"/>
              </a:ext>
            </a:extLst>
          </p:cNvPr>
          <p:cNvPicPr>
            <a:picLocks noGrp="1" noChangeAspect="1"/>
          </p:cNvPicPr>
          <p:nvPr>
            <p:ph idx="1"/>
          </p:nvPr>
        </p:nvPicPr>
        <p:blipFill>
          <a:blip r:embed="rId3"/>
          <a:stretch>
            <a:fillRect/>
          </a:stretch>
        </p:blipFill>
        <p:spPr>
          <a:xfrm>
            <a:off x="209939" y="1180337"/>
            <a:ext cx="11509310" cy="5229794"/>
          </a:xfrm>
          <a:ln cap="flat">
            <a:noFill/>
          </a:ln>
        </p:spPr>
      </p:pic>
      <p:pic>
        <p:nvPicPr>
          <p:cNvPr id="4" name="Picture 3">
            <a:extLst>
              <a:ext uri="{FF2B5EF4-FFF2-40B4-BE49-F238E27FC236}">
                <a16:creationId xmlns:a16="http://schemas.microsoft.com/office/drawing/2014/main" id="{8CF4772F-186D-49A5-89C2-37DD4BFFEE42}"/>
              </a:ext>
            </a:extLst>
          </p:cNvPr>
          <p:cNvPicPr>
            <a:picLocks noChangeAspect="1"/>
          </p:cNvPicPr>
          <p:nvPr/>
        </p:nvPicPr>
        <p:blipFill>
          <a:blip r:embed="rId4">
            <a:lum/>
            <a:alphaModFix/>
          </a:blip>
          <a:srcRect/>
          <a:stretch>
            <a:fillRect/>
          </a:stretch>
        </p:blipFill>
        <p:spPr>
          <a:xfrm>
            <a:off x="147600" y="118800"/>
            <a:ext cx="2243160" cy="914400"/>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58E63-0424-483D-808E-73361AB20233}"/>
              </a:ext>
            </a:extLst>
          </p:cNvPr>
          <p:cNvSpPr txBox="1">
            <a:spLocks noGrp="1"/>
          </p:cNvSpPr>
          <p:nvPr>
            <p:ph type="title"/>
          </p:nvPr>
        </p:nvSpPr>
        <p:spPr>
          <a:xfrm>
            <a:off x="3319559" y="179640"/>
            <a:ext cx="8510400" cy="853559"/>
          </a:xfrm>
        </p:spPr>
        <p:txBody>
          <a:bodyPr/>
          <a:lstStyle/>
          <a:p>
            <a:pPr lvl="0"/>
            <a:r>
              <a:rPr lang="en-GB" sz="3200" b="1"/>
              <a:t>Dynamic dimension of industrial policy – nature of economic change</a:t>
            </a:r>
          </a:p>
        </p:txBody>
      </p:sp>
      <p:sp>
        <p:nvSpPr>
          <p:cNvPr id="3" name="Content Placeholder 2">
            <a:extLst>
              <a:ext uri="{FF2B5EF4-FFF2-40B4-BE49-F238E27FC236}">
                <a16:creationId xmlns:a16="http://schemas.microsoft.com/office/drawing/2014/main" id="{299B55EA-E08A-40C3-AE2B-C81B396A4C66}"/>
              </a:ext>
            </a:extLst>
          </p:cNvPr>
          <p:cNvSpPr txBox="1">
            <a:spLocks noGrp="1"/>
          </p:cNvSpPr>
          <p:nvPr>
            <p:ph idx="1"/>
          </p:nvPr>
        </p:nvSpPr>
        <p:spPr>
          <a:xfrm>
            <a:off x="609480" y="1285919"/>
            <a:ext cx="11220480" cy="5321160"/>
          </a:xfrm>
        </p:spPr>
        <p:txBody>
          <a:bodyPr/>
          <a:lstStyle/>
          <a:p>
            <a:pPr lvl="0" hangingPunct="1">
              <a:spcAft>
                <a:spcPts val="1414"/>
              </a:spcAft>
            </a:pPr>
            <a:r>
              <a:rPr lang="en-GB" sz="2800">
                <a:latin typeface="Calibri" pitchFamily="18"/>
              </a:rPr>
              <a:t>Industrial policy as a </a:t>
            </a:r>
            <a:r>
              <a:rPr lang="en-GB" sz="2800" b="1">
                <a:solidFill>
                  <a:srgbClr val="004586"/>
                </a:solidFill>
                <a:latin typeface="Calibri" pitchFamily="18"/>
              </a:rPr>
              <a:t>dynamic coordination</a:t>
            </a:r>
            <a:r>
              <a:rPr lang="en-GB" sz="2800">
                <a:latin typeface="Calibri" pitchFamily="18"/>
              </a:rPr>
              <a:t> device:</a:t>
            </a:r>
          </a:p>
          <a:p>
            <a:pPr marL="457200" lvl="0" indent="-457200" hangingPunct="1">
              <a:spcAft>
                <a:spcPts val="1414"/>
              </a:spcAft>
              <a:buSzPct val="100000"/>
              <a:buChar char="-"/>
            </a:pPr>
            <a:r>
              <a:rPr lang="en-GB" sz="2600">
                <a:latin typeface="Calibri" pitchFamily="18"/>
              </a:rPr>
              <a:t>Coordination of interdependence of interlocked assets and capabilities: indicative planning with focal points (including public investment) for complementarities; financial incentives for cooperative research into new areas and industries</a:t>
            </a:r>
          </a:p>
          <a:p>
            <a:pPr marL="457200" lvl="0" indent="-457200" hangingPunct="1">
              <a:spcAft>
                <a:spcPts val="1414"/>
              </a:spcAft>
              <a:buSzPct val="100000"/>
              <a:buChar char="-"/>
            </a:pPr>
            <a:r>
              <a:rPr lang="en-GB" sz="2600">
                <a:latin typeface="Calibri" pitchFamily="18"/>
              </a:rPr>
              <a:t>Codifiability of knowledge and the product cycle – incorporating knowledge generation and sharing in industrial policy (encouraging experimentation and learning by infant industries)</a:t>
            </a:r>
          </a:p>
          <a:p>
            <a:pPr marL="457200" lvl="0" indent="-457200" hangingPunct="1">
              <a:spcAft>
                <a:spcPts val="1414"/>
              </a:spcAft>
              <a:buSzPct val="100000"/>
              <a:buChar char="-"/>
            </a:pPr>
            <a:r>
              <a:rPr lang="en-GB" sz="2600">
                <a:latin typeface="Calibri" pitchFamily="18"/>
              </a:rPr>
              <a:t>Diversity of sources of innovation: subsidisation of potential new entrants that are equally capable as the incumbent, except financially; subsidisation of and cooperative R&amp;D; promotion of basic research at Universities.</a:t>
            </a:r>
          </a:p>
        </p:txBody>
      </p:sp>
      <p:pic>
        <p:nvPicPr>
          <p:cNvPr id="4" name="Picture 3">
            <a:extLst>
              <a:ext uri="{FF2B5EF4-FFF2-40B4-BE49-F238E27FC236}">
                <a16:creationId xmlns:a16="http://schemas.microsoft.com/office/drawing/2014/main" id="{B7408AC8-685E-4D33-8193-6CD23B97F8CB}"/>
              </a:ext>
            </a:extLst>
          </p:cNvPr>
          <p:cNvPicPr>
            <a:picLocks noChangeAspect="1"/>
          </p:cNvPicPr>
          <p:nvPr/>
        </p:nvPicPr>
        <p:blipFill>
          <a:blip r:embed="rId3">
            <a:lum/>
            <a:alphaModFix/>
          </a:blip>
          <a:srcRect/>
          <a:stretch>
            <a:fillRect/>
          </a:stretch>
        </p:blipFill>
        <p:spPr>
          <a:xfrm>
            <a:off x="147600" y="118800"/>
            <a:ext cx="2243160" cy="914400"/>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4EB6-E25D-409E-B88D-3BBA92F1C8D7}"/>
              </a:ext>
            </a:extLst>
          </p:cNvPr>
          <p:cNvSpPr txBox="1">
            <a:spLocks noGrp="1"/>
          </p:cNvSpPr>
          <p:nvPr>
            <p:ph type="title"/>
          </p:nvPr>
        </p:nvSpPr>
        <p:spPr>
          <a:xfrm>
            <a:off x="3973319" y="179640"/>
            <a:ext cx="7856640" cy="568800"/>
          </a:xfrm>
        </p:spPr>
        <p:txBody>
          <a:bodyPr/>
          <a:lstStyle/>
          <a:p>
            <a:pPr lvl="0"/>
            <a:r>
              <a:rPr lang="en-GB" sz="3000" b="1" dirty="0"/>
              <a:t>Industrial policies &amp; the product/business cycle</a:t>
            </a:r>
          </a:p>
        </p:txBody>
      </p:sp>
      <p:pic>
        <p:nvPicPr>
          <p:cNvPr id="3" name="Content Placeholder 5">
            <a:extLst>
              <a:ext uri="{FF2B5EF4-FFF2-40B4-BE49-F238E27FC236}">
                <a16:creationId xmlns:a16="http://schemas.microsoft.com/office/drawing/2014/main" id="{B0CFACD7-C554-4338-B5BB-B64AFE429A09}"/>
              </a:ext>
            </a:extLst>
          </p:cNvPr>
          <p:cNvPicPr>
            <a:picLocks noGrp="1" noChangeAspect="1"/>
          </p:cNvPicPr>
          <p:nvPr>
            <p:ph idx="1"/>
          </p:nvPr>
        </p:nvPicPr>
        <p:blipFill>
          <a:blip r:embed="rId3"/>
          <a:stretch>
            <a:fillRect/>
          </a:stretch>
        </p:blipFill>
        <p:spPr>
          <a:xfrm>
            <a:off x="42840" y="748080"/>
            <a:ext cx="12149280" cy="6143040"/>
          </a:xfrm>
          <a:ln cap="flat">
            <a:noFill/>
          </a:ln>
        </p:spPr>
      </p:pic>
      <p:pic>
        <p:nvPicPr>
          <p:cNvPr id="4" name="Picture 3">
            <a:extLst>
              <a:ext uri="{FF2B5EF4-FFF2-40B4-BE49-F238E27FC236}">
                <a16:creationId xmlns:a16="http://schemas.microsoft.com/office/drawing/2014/main" id="{9616E93A-6A25-4C0D-9CB7-D9BF4E5DFB7A}"/>
              </a:ext>
            </a:extLst>
          </p:cNvPr>
          <p:cNvPicPr>
            <a:picLocks noChangeAspect="1"/>
          </p:cNvPicPr>
          <p:nvPr/>
        </p:nvPicPr>
        <p:blipFill>
          <a:blip r:embed="rId4">
            <a:lum/>
            <a:alphaModFix/>
          </a:blip>
          <a:srcRect/>
          <a:stretch>
            <a:fillRect/>
          </a:stretch>
        </p:blipFill>
        <p:spPr>
          <a:xfrm>
            <a:off x="147600" y="118800"/>
            <a:ext cx="2243160" cy="914400"/>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7366-E9ED-4436-959A-882939985D9A}"/>
              </a:ext>
            </a:extLst>
          </p:cNvPr>
          <p:cNvSpPr txBox="1">
            <a:spLocks noGrp="1"/>
          </p:cNvSpPr>
          <p:nvPr>
            <p:ph type="title"/>
          </p:nvPr>
        </p:nvSpPr>
        <p:spPr>
          <a:xfrm>
            <a:off x="1357313" y="118844"/>
            <a:ext cx="10478277" cy="440877"/>
          </a:xfrm>
        </p:spPr>
        <p:txBody>
          <a:bodyPr/>
          <a:lstStyle/>
          <a:p>
            <a:pPr lvl="0"/>
            <a:r>
              <a:rPr lang="en-GB" sz="3000" b="1" dirty="0"/>
              <a:t>Evidence – utilization of trade tariffs protection (import duties)</a:t>
            </a:r>
          </a:p>
        </p:txBody>
      </p:sp>
      <p:pic>
        <p:nvPicPr>
          <p:cNvPr id="3" name="Content Placeholder 5">
            <a:extLst>
              <a:ext uri="{FF2B5EF4-FFF2-40B4-BE49-F238E27FC236}">
                <a16:creationId xmlns:a16="http://schemas.microsoft.com/office/drawing/2014/main" id="{BF438506-C651-40C7-9F76-D37854C4ADF3}"/>
              </a:ext>
            </a:extLst>
          </p:cNvPr>
          <p:cNvPicPr>
            <a:picLocks noGrp="1" noChangeAspect="1"/>
          </p:cNvPicPr>
          <p:nvPr>
            <p:ph idx="1"/>
          </p:nvPr>
        </p:nvPicPr>
        <p:blipFill>
          <a:blip r:embed="rId2"/>
          <a:stretch>
            <a:fillRect/>
          </a:stretch>
        </p:blipFill>
        <p:spPr>
          <a:xfrm>
            <a:off x="1296783" y="559722"/>
            <a:ext cx="9664933" cy="6179432"/>
          </a:xfrm>
        </p:spPr>
      </p:pic>
    </p:spTree>
    <p:extLst>
      <p:ext uri="{BB962C8B-B14F-4D97-AF65-F5344CB8AC3E}">
        <p14:creationId xmlns:p14="http://schemas.microsoft.com/office/powerpoint/2010/main" val="309688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D2E8-54C5-4DFC-B759-D4912587E44F}"/>
              </a:ext>
            </a:extLst>
          </p:cNvPr>
          <p:cNvSpPr txBox="1">
            <a:spLocks noGrp="1"/>
          </p:cNvSpPr>
          <p:nvPr>
            <p:ph type="title"/>
          </p:nvPr>
        </p:nvSpPr>
        <p:spPr>
          <a:xfrm>
            <a:off x="2457450" y="179505"/>
            <a:ext cx="9534525" cy="574179"/>
          </a:xfrm>
        </p:spPr>
        <p:txBody>
          <a:bodyPr/>
          <a:lstStyle/>
          <a:p>
            <a:pPr lvl="0"/>
            <a:r>
              <a:rPr lang="en-GB" sz="2800" b="1" dirty="0"/>
              <a:t>Evidence – utilization of trade tariffs protection (import duties)</a:t>
            </a:r>
            <a:endParaRPr lang="en-GB" sz="2800" dirty="0"/>
          </a:p>
        </p:txBody>
      </p:sp>
      <p:sp>
        <p:nvSpPr>
          <p:cNvPr id="3" name="Content Placeholder 2">
            <a:extLst>
              <a:ext uri="{FF2B5EF4-FFF2-40B4-BE49-F238E27FC236}">
                <a16:creationId xmlns:a16="http://schemas.microsoft.com/office/drawing/2014/main" id="{665CA43B-565D-4C2F-8854-47EC6C1DEDDD}"/>
              </a:ext>
            </a:extLst>
          </p:cNvPr>
          <p:cNvSpPr txBox="1">
            <a:spLocks noGrp="1"/>
          </p:cNvSpPr>
          <p:nvPr>
            <p:ph idx="1"/>
          </p:nvPr>
        </p:nvSpPr>
        <p:spPr>
          <a:xfrm>
            <a:off x="366710" y="1133471"/>
            <a:ext cx="11391896" cy="5473570"/>
          </a:xfrm>
        </p:spPr>
        <p:txBody>
          <a:bodyPr/>
          <a:lstStyle/>
          <a:p>
            <a:endParaRPr lang="en-GB"/>
          </a:p>
        </p:txBody>
      </p:sp>
      <p:pic>
        <p:nvPicPr>
          <p:cNvPr id="4" name="Picture 3">
            <a:extLst>
              <a:ext uri="{FF2B5EF4-FFF2-40B4-BE49-F238E27FC236}">
                <a16:creationId xmlns:a16="http://schemas.microsoft.com/office/drawing/2014/main" id="{9C1ADC28-6FBA-4563-8DCD-BABE0A29282E}"/>
              </a:ext>
            </a:extLst>
          </p:cNvPr>
          <p:cNvPicPr>
            <a:picLocks noChangeAspect="1"/>
          </p:cNvPicPr>
          <p:nvPr/>
        </p:nvPicPr>
        <p:blipFill>
          <a:blip r:embed="rId2">
            <a:lum/>
            <a:alphaModFix/>
          </a:blip>
          <a:srcRect/>
          <a:stretch>
            <a:fillRect/>
          </a:stretch>
        </p:blipFill>
        <p:spPr>
          <a:xfrm>
            <a:off x="147456" y="118844"/>
            <a:ext cx="2243315" cy="914400"/>
          </a:xfrm>
          <a:prstGeom prst="rect">
            <a:avLst/>
          </a:prstGeom>
          <a:noFill/>
          <a:ln cap="flat">
            <a:noFill/>
          </a:ln>
        </p:spPr>
      </p:pic>
      <p:pic>
        <p:nvPicPr>
          <p:cNvPr id="5" name="Picture 5">
            <a:extLst>
              <a:ext uri="{FF2B5EF4-FFF2-40B4-BE49-F238E27FC236}">
                <a16:creationId xmlns:a16="http://schemas.microsoft.com/office/drawing/2014/main" id="{E7FAD53C-1889-4C1B-A1DE-37329245729F}"/>
              </a:ext>
            </a:extLst>
          </p:cNvPr>
          <p:cNvPicPr>
            <a:picLocks noChangeAspect="1"/>
          </p:cNvPicPr>
          <p:nvPr/>
        </p:nvPicPr>
        <p:blipFill>
          <a:blip r:embed="rId3"/>
          <a:stretch>
            <a:fillRect/>
          </a:stretch>
        </p:blipFill>
        <p:spPr>
          <a:xfrm>
            <a:off x="1341123" y="853912"/>
            <a:ext cx="9736979" cy="5690969"/>
          </a:xfrm>
          <a:prstGeom prst="rect">
            <a:avLst/>
          </a:prstGeom>
          <a:noFill/>
          <a:ln cap="flat">
            <a:noFill/>
          </a:ln>
        </p:spPr>
      </p:pic>
    </p:spTree>
    <p:extLst>
      <p:ext uri="{BB962C8B-B14F-4D97-AF65-F5344CB8AC3E}">
        <p14:creationId xmlns:p14="http://schemas.microsoft.com/office/powerpoint/2010/main" val="93013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A30F-5AD0-4077-904D-4BC87981D25B}"/>
              </a:ext>
            </a:extLst>
          </p:cNvPr>
          <p:cNvSpPr txBox="1">
            <a:spLocks noGrp="1"/>
          </p:cNvSpPr>
          <p:nvPr>
            <p:ph type="title"/>
          </p:nvPr>
        </p:nvSpPr>
        <p:spPr>
          <a:xfrm>
            <a:off x="3017520" y="212760"/>
            <a:ext cx="6309360" cy="620678"/>
          </a:xfrm>
        </p:spPr>
        <p:txBody>
          <a:bodyPr lIns="0" tIns="0" rIns="0" bIns="0" anchor="ctr"/>
          <a:lstStyle/>
          <a:p>
            <a:pPr lvl="0" algn="ctr" hangingPunct="0"/>
            <a:r>
              <a:rPr lang="en-none" sz="4400" dirty="0">
                <a:latin typeface="Arimo" pitchFamily="18"/>
              </a:rPr>
              <a:t>And tariffs discriminate</a:t>
            </a:r>
          </a:p>
        </p:txBody>
      </p:sp>
      <p:sp>
        <p:nvSpPr>
          <p:cNvPr id="3" name="Content Placeholder 2">
            <a:extLst>
              <a:ext uri="{FF2B5EF4-FFF2-40B4-BE49-F238E27FC236}">
                <a16:creationId xmlns:a16="http://schemas.microsoft.com/office/drawing/2014/main" id="{8B45E2F7-2B24-44C8-95CD-A68EBC5DD55F}"/>
              </a:ext>
            </a:extLst>
          </p:cNvPr>
          <p:cNvSpPr txBox="1">
            <a:spLocks noGrp="1"/>
          </p:cNvSpPr>
          <p:nvPr>
            <p:ph idx="1"/>
          </p:nvPr>
        </p:nvSpPr>
        <p:spPr>
          <a:xfrm>
            <a:off x="510960" y="957263"/>
            <a:ext cx="11170080" cy="5757862"/>
          </a:xfrm>
        </p:spPr>
        <p:txBody>
          <a:bodyPr/>
          <a:lstStyle/>
          <a:p>
            <a:pPr lvl="0">
              <a:buSzPct val="45000"/>
              <a:buFont typeface="StarSymbol"/>
              <a:buChar char="●"/>
            </a:pPr>
            <a:r>
              <a:rPr lang="en-none" sz="3600" dirty="0"/>
              <a:t>2002: </a:t>
            </a:r>
            <a:r>
              <a:rPr lang="en-none" sz="3600" b="1" dirty="0">
                <a:solidFill>
                  <a:srgbClr val="004586"/>
                </a:solidFill>
              </a:rPr>
              <a:t>India's</a:t>
            </a:r>
            <a:r>
              <a:rPr lang="en-none" sz="3600" dirty="0"/>
              <a:t> exports paid more tariffs, in absolute value, in the USA than the UK (3 times larger and which exported much more)</a:t>
            </a:r>
          </a:p>
          <a:p>
            <a:pPr lvl="0">
              <a:buSzPct val="45000"/>
              <a:buFont typeface="StarSymbol"/>
              <a:buChar char="●"/>
            </a:pPr>
            <a:r>
              <a:rPr lang="en-none" sz="3600" b="1" dirty="0">
                <a:solidFill>
                  <a:srgbClr val="004586"/>
                </a:solidFill>
              </a:rPr>
              <a:t>Bangladesh</a:t>
            </a:r>
            <a:r>
              <a:rPr lang="en-none" sz="3600" dirty="0"/>
              <a:t> paid as much as France as tariffs to the UK, in total value (despite the fact that its economy was 3% of that of France)</a:t>
            </a:r>
            <a:endParaRPr lang="en-GB" sz="3600" dirty="0"/>
          </a:p>
          <a:p>
            <a:pPr lvl="0">
              <a:buSzPct val="45000"/>
              <a:buFont typeface="StarSymbol"/>
              <a:buChar char="●"/>
            </a:pPr>
            <a:r>
              <a:rPr lang="en-GB" sz="3600" dirty="0"/>
              <a:t>Import tariffs on final, manufactured products may be significantly higher than on raw materials, thus making it more difficult for exporters of raw materials to move into exports of manufactures outside of the narrow scope given by standardized, cheap labour simple manufacturing</a:t>
            </a:r>
            <a:endParaRPr lang="en-none"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A5B4-84DB-4CFB-B637-502F8D5BC31A}"/>
              </a:ext>
            </a:extLst>
          </p:cNvPr>
          <p:cNvSpPr>
            <a:spLocks noGrp="1"/>
          </p:cNvSpPr>
          <p:nvPr>
            <p:ph type="title" idx="4294967295"/>
          </p:nvPr>
        </p:nvSpPr>
        <p:spPr>
          <a:xfrm>
            <a:off x="228599" y="273600"/>
            <a:ext cx="11725275" cy="683663"/>
          </a:xfrm>
        </p:spPr>
        <p:txBody>
          <a:bodyPr/>
          <a:lstStyle/>
          <a:p>
            <a:r>
              <a:rPr lang="en-GB" dirty="0"/>
              <a:t>	Boeing (USA) vs Airbus (Europe)</a:t>
            </a:r>
          </a:p>
        </p:txBody>
      </p:sp>
      <p:sp>
        <p:nvSpPr>
          <p:cNvPr id="3" name="Text Placeholder 2">
            <a:extLst>
              <a:ext uri="{FF2B5EF4-FFF2-40B4-BE49-F238E27FC236}">
                <a16:creationId xmlns:a16="http://schemas.microsoft.com/office/drawing/2014/main" id="{220C5513-4829-421F-A831-AB5F14FEA38B}"/>
              </a:ext>
            </a:extLst>
          </p:cNvPr>
          <p:cNvSpPr>
            <a:spLocks noGrp="1"/>
          </p:cNvSpPr>
          <p:nvPr>
            <p:ph type="body" idx="4294967295"/>
          </p:nvPr>
        </p:nvSpPr>
        <p:spPr>
          <a:xfrm>
            <a:off x="197643" y="1173975"/>
            <a:ext cx="11796713" cy="5565225"/>
          </a:xfrm>
        </p:spPr>
        <p:txBody>
          <a:bodyPr/>
          <a:lstStyle/>
          <a:p>
            <a:pPr marL="457200" indent="-457200">
              <a:buFont typeface="Wingdings" panose="05000000000000000000" pitchFamily="2" charset="2"/>
              <a:buChar char="v"/>
            </a:pPr>
            <a:r>
              <a:rPr lang="en-GB" sz="2800" dirty="0"/>
              <a:t>Large corporations competing for the same market, in oligopolistic markets of limited size.</a:t>
            </a:r>
          </a:p>
          <a:p>
            <a:pPr marL="457200" indent="-457200">
              <a:buFont typeface="Wingdings" panose="05000000000000000000" pitchFamily="2" charset="2"/>
              <a:buChar char="v"/>
            </a:pPr>
            <a:r>
              <a:rPr lang="en-GB" sz="2800" dirty="0"/>
              <a:t>Costs of “price war” prohibitive for companies and governments (which subsidised them) in the long run, affecting their ability to invest and innovate (as resources were spent seeking subsidies, subsidizing and lowering prices).</a:t>
            </a:r>
          </a:p>
          <a:p>
            <a:pPr marL="457200" indent="-457200">
              <a:buFont typeface="Wingdings" panose="05000000000000000000" pitchFamily="2" charset="2"/>
              <a:buChar char="v"/>
            </a:pPr>
            <a:r>
              <a:rPr lang="en-GB" sz="2800" dirty="0"/>
              <a:t>Strategic trade options:</a:t>
            </a:r>
          </a:p>
          <a:p>
            <a:pPr marL="1142999" lvl="1" indent="-457200">
              <a:buFont typeface="Wingdings" panose="05000000000000000000" pitchFamily="2" charset="2"/>
              <a:buChar char="v"/>
            </a:pPr>
            <a:r>
              <a:rPr lang="en-GB" sz="2800" dirty="0"/>
              <a:t>Eliminate one of them, or</a:t>
            </a:r>
          </a:p>
          <a:p>
            <a:pPr marL="1142999" lvl="1" indent="-457200">
              <a:buFont typeface="Wingdings" panose="05000000000000000000" pitchFamily="2" charset="2"/>
              <a:buChar char="v"/>
            </a:pPr>
            <a:r>
              <a:rPr lang="en-GB" sz="2800" dirty="0"/>
              <a:t>Specialize them in different market niches (this is, divide/share the market between oligopolies according to specificities in market demand and characteristics of production – product and market differentiation)</a:t>
            </a:r>
          </a:p>
          <a:p>
            <a:pPr marL="457200" indent="-457200">
              <a:buFont typeface="Wingdings" panose="05000000000000000000" pitchFamily="2" charset="2"/>
              <a:buChar char="v"/>
            </a:pPr>
            <a:r>
              <a:rPr lang="en-GB" sz="2800" dirty="0"/>
              <a:t>Second option (market sharing) was adopted in what Paul Krugman called strategic, oligopolistic trade theory/policy</a:t>
            </a:r>
          </a:p>
          <a:p>
            <a:pPr marL="457200" indent="-457200">
              <a:buFont typeface="Wingdings" panose="05000000000000000000" pitchFamily="2" charset="2"/>
              <a:buChar char="v"/>
            </a:pPr>
            <a:endParaRPr lang="en-GB" dirty="0"/>
          </a:p>
        </p:txBody>
      </p:sp>
      <p:pic>
        <p:nvPicPr>
          <p:cNvPr id="5" name="Picture 4">
            <a:extLst>
              <a:ext uri="{FF2B5EF4-FFF2-40B4-BE49-F238E27FC236}">
                <a16:creationId xmlns:a16="http://schemas.microsoft.com/office/drawing/2014/main" id="{C6A2BE63-5A92-4504-973B-02FBF679DCCC}"/>
              </a:ext>
            </a:extLst>
          </p:cNvPr>
          <p:cNvPicPr>
            <a:picLocks noChangeAspect="1"/>
          </p:cNvPicPr>
          <p:nvPr/>
        </p:nvPicPr>
        <p:blipFill>
          <a:blip r:embed="rId2">
            <a:lum/>
            <a:alphaModFix/>
          </a:blip>
          <a:srcRect/>
          <a:stretch>
            <a:fillRect/>
          </a:stretch>
        </p:blipFill>
        <p:spPr>
          <a:xfrm>
            <a:off x="147600" y="118800"/>
            <a:ext cx="2243160" cy="914400"/>
          </a:xfrm>
          <a:prstGeom prst="rect">
            <a:avLst/>
          </a:prstGeom>
          <a:noFill/>
          <a:ln cap="flat">
            <a:noFill/>
          </a:ln>
        </p:spPr>
      </p:pic>
    </p:spTree>
    <p:extLst>
      <p:ext uri="{BB962C8B-B14F-4D97-AF65-F5344CB8AC3E}">
        <p14:creationId xmlns:p14="http://schemas.microsoft.com/office/powerpoint/2010/main" val="267869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1C88-F6FA-4C93-BA2B-2758C4803168}"/>
              </a:ext>
            </a:extLst>
          </p:cNvPr>
          <p:cNvSpPr>
            <a:spLocks noGrp="1"/>
          </p:cNvSpPr>
          <p:nvPr>
            <p:ph type="title" idx="4294967295"/>
          </p:nvPr>
        </p:nvSpPr>
        <p:spPr>
          <a:xfrm>
            <a:off x="609480" y="273600"/>
            <a:ext cx="10972440" cy="778913"/>
          </a:xfrm>
        </p:spPr>
        <p:txBody>
          <a:bodyPr/>
          <a:lstStyle/>
          <a:p>
            <a:pPr algn="r"/>
            <a:r>
              <a:rPr lang="en-GB" sz="4000" dirty="0"/>
              <a:t>EU vs China (trade and industrial policy)</a:t>
            </a:r>
          </a:p>
        </p:txBody>
      </p:sp>
      <p:sp>
        <p:nvSpPr>
          <p:cNvPr id="3" name="Text Placeholder 2">
            <a:extLst>
              <a:ext uri="{FF2B5EF4-FFF2-40B4-BE49-F238E27FC236}">
                <a16:creationId xmlns:a16="http://schemas.microsoft.com/office/drawing/2014/main" id="{BCED3705-25CE-457B-9470-FED059F2CD1B}"/>
              </a:ext>
            </a:extLst>
          </p:cNvPr>
          <p:cNvSpPr>
            <a:spLocks noGrp="1"/>
          </p:cNvSpPr>
          <p:nvPr>
            <p:ph type="body" idx="4294967295"/>
          </p:nvPr>
        </p:nvSpPr>
        <p:spPr>
          <a:xfrm>
            <a:off x="228599" y="1187999"/>
            <a:ext cx="11777663" cy="5476103"/>
          </a:xfrm>
        </p:spPr>
        <p:txBody>
          <a:bodyPr/>
          <a:lstStyle/>
          <a:p>
            <a:pPr marL="457200" indent="-457200">
              <a:buFont typeface="Wingdings" panose="05000000000000000000" pitchFamily="2" charset="2"/>
              <a:buChar char="v"/>
            </a:pPr>
            <a:r>
              <a:rPr lang="en-GB" sz="2800" dirty="0">
                <a:latin typeface="Calibri" panose="020F0502020204030204" pitchFamily="34" charset="0"/>
                <a:cs typeface="Calibri" panose="020F0502020204030204" pitchFamily="34" charset="0"/>
              </a:rPr>
              <a:t>China joined the WTO in December 2001</a:t>
            </a:r>
          </a:p>
          <a:p>
            <a:pPr marL="457200" indent="-457200">
              <a:buFont typeface="Wingdings" panose="05000000000000000000" pitchFamily="2" charset="2"/>
              <a:buChar char="v"/>
            </a:pPr>
            <a:r>
              <a:rPr lang="en-GB" sz="2800" dirty="0">
                <a:latin typeface="Calibri" panose="020F0502020204030204" pitchFamily="34" charset="0"/>
                <a:cs typeface="Calibri" panose="020F0502020204030204" pitchFamily="34" charset="0"/>
              </a:rPr>
              <a:t>Trade with the EU grew very fast, initially with exports of China being light industries – greatly affecting exports of EU peripherical economies to the EU, as they exported the same as China, but not as competitively.</a:t>
            </a:r>
          </a:p>
          <a:p>
            <a:pPr marL="457200" indent="-457200">
              <a:buFont typeface="Wingdings" panose="05000000000000000000" pitchFamily="2" charset="2"/>
              <a:buChar char="v"/>
            </a:pPr>
            <a:r>
              <a:rPr lang="en-GB" sz="2800" dirty="0">
                <a:latin typeface="Calibri" panose="020F0502020204030204" pitchFamily="34" charset="0"/>
                <a:cs typeface="Calibri" panose="020F0502020204030204" pitchFamily="34" charset="0"/>
              </a:rPr>
              <a:t>Since EU countries that are members of the Euro mechanism have no independent monetary policy, they could not devalue the currency, and devalued wages instead.</a:t>
            </a:r>
          </a:p>
          <a:p>
            <a:pPr marL="457200" indent="-457200">
              <a:buFont typeface="Wingdings" panose="05000000000000000000" pitchFamily="2" charset="2"/>
              <a:buChar char="v"/>
            </a:pPr>
            <a:r>
              <a:rPr lang="en-GB" sz="2800" dirty="0">
                <a:latin typeface="Calibri" panose="020F0502020204030204" pitchFamily="34" charset="0"/>
                <a:cs typeface="Calibri" panose="020F0502020204030204" pitchFamily="34" charset="0"/>
              </a:rPr>
              <a:t>Trade deficit of EU vs China increased sharply, but affected mostly peripherical economies, which to compete against China for the EU market, not so much German and France, which were exporting technology intensive products</a:t>
            </a:r>
          </a:p>
        </p:txBody>
      </p:sp>
      <p:pic>
        <p:nvPicPr>
          <p:cNvPr id="5" name="Picture 4">
            <a:extLst>
              <a:ext uri="{FF2B5EF4-FFF2-40B4-BE49-F238E27FC236}">
                <a16:creationId xmlns:a16="http://schemas.microsoft.com/office/drawing/2014/main" id="{FB809630-9E02-459A-9B88-3F583B785C7C}"/>
              </a:ext>
            </a:extLst>
          </p:cNvPr>
          <p:cNvPicPr>
            <a:picLocks noChangeAspect="1"/>
          </p:cNvPicPr>
          <p:nvPr/>
        </p:nvPicPr>
        <p:blipFill>
          <a:blip r:embed="rId2">
            <a:lum/>
            <a:alphaModFix/>
          </a:blip>
          <a:srcRect/>
          <a:stretch>
            <a:fillRect/>
          </a:stretch>
        </p:blipFill>
        <p:spPr>
          <a:xfrm>
            <a:off x="180937" y="193897"/>
            <a:ext cx="2243160" cy="914400"/>
          </a:xfrm>
          <a:prstGeom prst="rect">
            <a:avLst/>
          </a:prstGeom>
          <a:noFill/>
          <a:ln cap="flat">
            <a:noFill/>
          </a:ln>
        </p:spPr>
      </p:pic>
    </p:spTree>
    <p:extLst>
      <p:ext uri="{BB962C8B-B14F-4D97-AF65-F5344CB8AC3E}">
        <p14:creationId xmlns:p14="http://schemas.microsoft.com/office/powerpoint/2010/main" val="120123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1C88-F6FA-4C93-BA2B-2758C4803168}"/>
              </a:ext>
            </a:extLst>
          </p:cNvPr>
          <p:cNvSpPr>
            <a:spLocks noGrp="1"/>
          </p:cNvSpPr>
          <p:nvPr>
            <p:ph type="title" idx="4294967295"/>
          </p:nvPr>
        </p:nvSpPr>
        <p:spPr>
          <a:xfrm>
            <a:off x="814267" y="147639"/>
            <a:ext cx="10949108" cy="734684"/>
          </a:xfrm>
        </p:spPr>
        <p:txBody>
          <a:bodyPr/>
          <a:lstStyle/>
          <a:p>
            <a:pPr algn="r"/>
            <a:r>
              <a:rPr lang="en-GB" sz="4000" b="1" dirty="0"/>
              <a:t>EU vs China (trade and industrial policy)</a:t>
            </a:r>
          </a:p>
        </p:txBody>
      </p:sp>
      <p:sp>
        <p:nvSpPr>
          <p:cNvPr id="3" name="Text Placeholder 2">
            <a:extLst>
              <a:ext uri="{FF2B5EF4-FFF2-40B4-BE49-F238E27FC236}">
                <a16:creationId xmlns:a16="http://schemas.microsoft.com/office/drawing/2014/main" id="{BCED3705-25CE-457B-9470-FED059F2CD1B}"/>
              </a:ext>
            </a:extLst>
          </p:cNvPr>
          <p:cNvSpPr>
            <a:spLocks noGrp="1"/>
          </p:cNvSpPr>
          <p:nvPr>
            <p:ph type="body" idx="4294967295"/>
          </p:nvPr>
        </p:nvSpPr>
        <p:spPr>
          <a:xfrm>
            <a:off x="228599" y="1187999"/>
            <a:ext cx="11777663" cy="5476103"/>
          </a:xfrm>
        </p:spPr>
        <p:txBody>
          <a:bodyPr/>
          <a:lstStyle/>
          <a:p>
            <a:pPr marL="457200" indent="-457200">
              <a:buFont typeface="Wingdings" panose="05000000000000000000" pitchFamily="2" charset="2"/>
              <a:buChar char="v"/>
            </a:pPr>
            <a:r>
              <a:rPr lang="en-GB" dirty="0">
                <a:latin typeface="Calibri" panose="020F0502020204030204" pitchFamily="34" charset="0"/>
                <a:cs typeface="Calibri" panose="020F0502020204030204" pitchFamily="34" charset="0"/>
              </a:rPr>
              <a:t>China utilised huge economic surplus to finance technological development: science and technology effort at home and purchase of technology based/focuses firms in the world</a:t>
            </a:r>
          </a:p>
          <a:p>
            <a:pPr marL="457200" indent="-457200">
              <a:buFont typeface="Wingdings" panose="05000000000000000000" pitchFamily="2" charset="2"/>
              <a:buChar char="v"/>
            </a:pPr>
            <a:r>
              <a:rPr lang="en-GB" dirty="0">
                <a:latin typeface="Calibri" panose="020F0502020204030204" pitchFamily="34" charset="0"/>
                <a:cs typeface="Calibri" panose="020F0502020204030204" pitchFamily="34" charset="0"/>
              </a:rPr>
              <a:t>The structure of exports of China to EU started to change towards technology intensive products (52% of China’s exports to the EU in 2019), competing with Germany and France.</a:t>
            </a: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809630-9E02-459A-9B88-3F583B785C7C}"/>
              </a:ext>
            </a:extLst>
          </p:cNvPr>
          <p:cNvPicPr>
            <a:picLocks noChangeAspect="1"/>
          </p:cNvPicPr>
          <p:nvPr/>
        </p:nvPicPr>
        <p:blipFill>
          <a:blip r:embed="rId2">
            <a:lum/>
            <a:alphaModFix/>
          </a:blip>
          <a:srcRect/>
          <a:stretch>
            <a:fillRect/>
          </a:stretch>
        </p:blipFill>
        <p:spPr>
          <a:xfrm>
            <a:off x="180937" y="193897"/>
            <a:ext cx="2243160" cy="914400"/>
          </a:xfrm>
          <a:prstGeom prst="rect">
            <a:avLst/>
          </a:prstGeom>
          <a:noFill/>
          <a:ln cap="flat">
            <a:noFill/>
          </a:ln>
        </p:spPr>
      </p:pic>
    </p:spTree>
    <p:extLst>
      <p:ext uri="{BB962C8B-B14F-4D97-AF65-F5344CB8AC3E}">
        <p14:creationId xmlns:p14="http://schemas.microsoft.com/office/powerpoint/2010/main" val="300972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1C88-F6FA-4C93-BA2B-2758C4803168}"/>
              </a:ext>
            </a:extLst>
          </p:cNvPr>
          <p:cNvSpPr>
            <a:spLocks noGrp="1"/>
          </p:cNvSpPr>
          <p:nvPr>
            <p:ph type="title" idx="4294967295"/>
          </p:nvPr>
        </p:nvSpPr>
        <p:spPr>
          <a:xfrm>
            <a:off x="814267" y="193897"/>
            <a:ext cx="10972440" cy="688425"/>
          </a:xfrm>
        </p:spPr>
        <p:txBody>
          <a:bodyPr/>
          <a:lstStyle/>
          <a:p>
            <a:pPr algn="r"/>
            <a:r>
              <a:rPr lang="en-GB" sz="4000" b="1" dirty="0"/>
              <a:t>EU vs China (trade and industrial policy)</a:t>
            </a:r>
          </a:p>
        </p:txBody>
      </p:sp>
      <p:sp>
        <p:nvSpPr>
          <p:cNvPr id="3" name="Text Placeholder 2">
            <a:extLst>
              <a:ext uri="{FF2B5EF4-FFF2-40B4-BE49-F238E27FC236}">
                <a16:creationId xmlns:a16="http://schemas.microsoft.com/office/drawing/2014/main" id="{BCED3705-25CE-457B-9470-FED059F2CD1B}"/>
              </a:ext>
            </a:extLst>
          </p:cNvPr>
          <p:cNvSpPr>
            <a:spLocks noGrp="1"/>
          </p:cNvSpPr>
          <p:nvPr>
            <p:ph type="body" idx="4294967295"/>
          </p:nvPr>
        </p:nvSpPr>
        <p:spPr>
          <a:xfrm>
            <a:off x="228599" y="1187999"/>
            <a:ext cx="11777663" cy="5476103"/>
          </a:xfrm>
        </p:spPr>
        <p:txBody>
          <a:bodyPr/>
          <a:lstStyle/>
          <a:p>
            <a:pPr marL="457200" indent="-457200">
              <a:buFont typeface="Wingdings" panose="05000000000000000000" pitchFamily="2" charset="2"/>
              <a:buChar char="v"/>
            </a:pPr>
            <a:r>
              <a:rPr lang="en-GB" dirty="0">
                <a:latin typeface="Calibri" panose="020F0502020204030204" pitchFamily="34" charset="0"/>
                <a:cs typeface="Calibri" panose="020F0502020204030204" pitchFamily="34" charset="0"/>
              </a:rPr>
              <a:t>France and Germany, who had opposed selective industrial policies to protect peripherical EU economies, begun to work on industrial policy to counteract China: new investment and trade codes; new trade tariff barriers associated with human/workers rights, environment, phytosanitary regulations, transparency; limitations to foreign (outside of EU) purchase of technologically intensive firms and capabilities in the EU, public investment in research &amp; development (R&amp;D) in high tech areas, such as 5G infrastructure and technology, artificial intelligence (AI), and so on.</a:t>
            </a:r>
          </a:p>
          <a:p>
            <a:pPr marL="457200" indent="-457200">
              <a:buFont typeface="Wingdings" panose="05000000000000000000" pitchFamily="2" charset="2"/>
              <a:buChar char="v"/>
            </a:pPr>
            <a:r>
              <a:rPr lang="en-GB" dirty="0">
                <a:latin typeface="Calibri" panose="020F0502020204030204" pitchFamily="34" charset="0"/>
                <a:cs typeface="Calibri" panose="020F0502020204030204" pitchFamily="34" charset="0"/>
              </a:rPr>
              <a:t>Is a political window opening for a serious debate and reconsideration of the role of industrial and trade policy in the EU, more broadly? To what extent this can be done given the dynamics of financialization of the European capitalist economies, the existing rules and regulations in the EU and WTO, and the fragility of public finances following the financial crisis of 2008 and the pandemic caused by SARS-CoV-2?</a:t>
            </a: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v"/>
            </a:pPr>
            <a:endParaRPr lang="en-GB"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809630-9E02-459A-9B88-3F583B785C7C}"/>
              </a:ext>
            </a:extLst>
          </p:cNvPr>
          <p:cNvPicPr>
            <a:picLocks noChangeAspect="1"/>
          </p:cNvPicPr>
          <p:nvPr/>
        </p:nvPicPr>
        <p:blipFill>
          <a:blip r:embed="rId2">
            <a:lum/>
            <a:alphaModFix/>
          </a:blip>
          <a:srcRect/>
          <a:stretch>
            <a:fillRect/>
          </a:stretch>
        </p:blipFill>
        <p:spPr>
          <a:xfrm>
            <a:off x="180937" y="193897"/>
            <a:ext cx="2243160" cy="914400"/>
          </a:xfrm>
          <a:prstGeom prst="rect">
            <a:avLst/>
          </a:prstGeom>
          <a:noFill/>
          <a:ln cap="flat">
            <a:noFill/>
          </a:ln>
        </p:spPr>
      </p:pic>
    </p:spTree>
    <p:extLst>
      <p:ext uri="{BB962C8B-B14F-4D97-AF65-F5344CB8AC3E}">
        <p14:creationId xmlns:p14="http://schemas.microsoft.com/office/powerpoint/2010/main" val="31847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A47685-BC77-4495-8485-EE3ED493F70D}"/>
              </a:ext>
            </a:extLst>
          </p:cNvPr>
          <p:cNvSpPr/>
          <p:nvPr/>
        </p:nvSpPr>
        <p:spPr>
          <a:xfrm>
            <a:off x="249480" y="914400"/>
            <a:ext cx="11832480" cy="534103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gradFill>
            <a:gsLst>
              <a:gs pos="0">
                <a:srgbClr val="D1D1D1"/>
              </a:gs>
              <a:gs pos="100000">
                <a:srgbClr val="C0C0C0"/>
              </a:gs>
            </a:gsLst>
            <a:lin ang="5400000"/>
          </a:gradFill>
          <a:ln w="6480" cap="flat">
            <a:solidFill>
              <a:srgbClr val="A5A5A5"/>
            </a:solidFill>
            <a:prstDash val="solid"/>
            <a:miter/>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en-none" sz="2000" b="1" i="0" u="none" strike="noStrike" kern="1200" spc="0" baseline="0" dirty="0">
                <a:ln>
                  <a:noFill/>
                </a:ln>
                <a:solidFill>
                  <a:srgbClr val="000000"/>
                </a:solidFill>
                <a:latin typeface="Calibri" pitchFamily="18"/>
                <a:ea typeface="Arial Unicode MS" pitchFamily="2"/>
                <a:cs typeface="Arial Unicode MS" pitchFamily="2"/>
              </a:rPr>
              <a:t>Theoretical Lecture 1</a:t>
            </a:r>
            <a:r>
              <a:rPr lang="en-GB" sz="2000" b="1" i="0" u="none" strike="noStrike" kern="1200" spc="0" baseline="0" dirty="0">
                <a:ln>
                  <a:noFill/>
                </a:ln>
                <a:solidFill>
                  <a:srgbClr val="000000"/>
                </a:solidFill>
                <a:latin typeface="Calibri" pitchFamily="18"/>
                <a:ea typeface="Arial Unicode MS" pitchFamily="2"/>
                <a:cs typeface="Arial Unicode MS" pitchFamily="2"/>
              </a:rPr>
              <a:t>7</a:t>
            </a:r>
            <a:r>
              <a:rPr lang="en-none" sz="2000" b="0" i="0" u="none" strike="noStrike" kern="1200" spc="0" baseline="0" dirty="0">
                <a:ln>
                  <a:noFill/>
                </a:ln>
                <a:solidFill>
                  <a:srgbClr val="000000"/>
                </a:solidFill>
                <a:latin typeface="Calibri" pitchFamily="18"/>
                <a:ea typeface="Arial Unicode MS" pitchFamily="2"/>
                <a:cs typeface="Arial Unicode MS" pitchFamily="2"/>
              </a:rPr>
              <a:t>    </a:t>
            </a:r>
            <a:r>
              <a:rPr lang="en-none" sz="2000" b="1" i="0" u="none" strike="noStrike" kern="1200" spc="0" baseline="0" dirty="0">
                <a:ln>
                  <a:noFill/>
                </a:ln>
                <a:solidFill>
                  <a:srgbClr val="000000"/>
                </a:solidFill>
                <a:latin typeface="Calibri" pitchFamily="18"/>
                <a:ea typeface="Arial Unicode MS" pitchFamily="2"/>
                <a:cs typeface="Arial Unicode MS" pitchFamily="2"/>
              </a:rPr>
              <a:t> </a:t>
            </a:r>
            <a:r>
              <a:rPr lang="pt-PT" sz="2000" b="0" i="0" u="none" strike="noStrike" kern="1200" spc="0" baseline="0" dirty="0">
                <a:ln>
                  <a:noFill/>
                </a:ln>
                <a:solidFill>
                  <a:srgbClr val="000000"/>
                </a:solidFill>
                <a:latin typeface="Calibri" pitchFamily="18"/>
                <a:ea typeface="Arial Unicode MS" pitchFamily="2"/>
                <a:cs typeface="Arial Unicode MS" pitchFamily="2"/>
              </a:rPr>
              <a:t>Industrial </a:t>
            </a:r>
            <a:r>
              <a:rPr lang="pt-PT" sz="2000" b="0" i="0" u="none" strike="noStrike" kern="1200" spc="0" baseline="0" dirty="0" err="1">
                <a:ln>
                  <a:noFill/>
                </a:ln>
                <a:solidFill>
                  <a:srgbClr val="000000"/>
                </a:solidFill>
                <a:latin typeface="Calibri" pitchFamily="18"/>
                <a:ea typeface="Arial Unicode MS" pitchFamily="2"/>
                <a:cs typeface="Arial Unicode MS" pitchFamily="2"/>
              </a:rPr>
              <a:t>policy</a:t>
            </a:r>
            <a:r>
              <a:rPr lang="pt-PT" sz="2000" b="0" i="0" u="none" strike="noStrike" kern="1200" spc="0" baseline="0" dirty="0">
                <a:ln>
                  <a:noFill/>
                </a:ln>
                <a:solidFill>
                  <a:srgbClr val="000000"/>
                </a:solidFill>
                <a:latin typeface="Calibri" pitchFamily="18"/>
                <a:ea typeface="Arial Unicode MS" pitchFamily="2"/>
                <a:cs typeface="Arial Unicode MS" pitchFamily="2"/>
              </a:rPr>
              <a:t> </a:t>
            </a:r>
            <a:r>
              <a:rPr lang="pt-PT" sz="2000" b="0" i="0" u="none" strike="noStrike" kern="1200" spc="0" baseline="0" dirty="0" err="1">
                <a:ln>
                  <a:noFill/>
                </a:ln>
                <a:solidFill>
                  <a:srgbClr val="000000"/>
                </a:solidFill>
                <a:latin typeface="Calibri" pitchFamily="18"/>
                <a:ea typeface="Arial Unicode MS" pitchFamily="2"/>
                <a:cs typeface="Arial Unicode MS" pitchFamily="2"/>
              </a:rPr>
              <a:t>arguments</a:t>
            </a:r>
            <a:r>
              <a:rPr lang="pt-PT" sz="2000" b="0" i="0" u="none" strike="noStrike" kern="1200" spc="0" baseline="0" dirty="0">
                <a:ln>
                  <a:noFill/>
                </a:ln>
                <a:solidFill>
                  <a:srgbClr val="000000"/>
                </a:solidFill>
                <a:latin typeface="Calibri" pitchFamily="18"/>
                <a:ea typeface="Arial Unicode MS" pitchFamily="2"/>
                <a:cs typeface="Arial Unicode MS" pitchFamily="2"/>
              </a:rPr>
              <a:t> </a:t>
            </a:r>
            <a:r>
              <a:rPr lang="pt-PT" sz="2000" b="0" i="0" u="none" strike="noStrike" kern="1200" spc="0" baseline="0" dirty="0" err="1">
                <a:ln>
                  <a:noFill/>
                </a:ln>
                <a:solidFill>
                  <a:srgbClr val="000000"/>
                </a:solidFill>
                <a:latin typeface="Calibri" pitchFamily="18"/>
                <a:ea typeface="Arial Unicode MS" pitchFamily="2"/>
                <a:cs typeface="Arial Unicode MS" pitchFamily="2"/>
              </a:rPr>
              <a:t>and</a:t>
            </a:r>
            <a:r>
              <a:rPr lang="pt-PT" sz="2000" b="0" i="0" u="none" strike="noStrike" kern="1200" spc="0" baseline="0" dirty="0">
                <a:ln>
                  <a:noFill/>
                </a:ln>
                <a:solidFill>
                  <a:srgbClr val="000000"/>
                </a:solidFill>
                <a:latin typeface="Calibri" pitchFamily="18"/>
                <a:ea typeface="Arial Unicode MS" pitchFamily="2"/>
                <a:cs typeface="Arial Unicode MS" pitchFamily="2"/>
              </a:rPr>
              <a:t> critique (2)</a:t>
            </a:r>
          </a:p>
          <a:p>
            <a:pPr marL="0" marR="0" lvl="0" indent="0" algn="l" rtl="0" hangingPunct="1">
              <a:lnSpc>
                <a:spcPct val="120000"/>
              </a:lnSpc>
              <a:spcBef>
                <a:spcPts val="300"/>
              </a:spcBef>
              <a:spcAft>
                <a:spcPts val="300"/>
              </a:spcAft>
              <a:buNone/>
              <a:tabLst/>
            </a:pPr>
            <a:r>
              <a:rPr lang="en-GB" sz="2000" b="1" i="0" u="none" strike="noStrike" kern="1200" spc="0" baseline="0" dirty="0">
                <a:ln>
                  <a:noFill/>
                </a:ln>
                <a:solidFill>
                  <a:srgbClr val="000000"/>
                </a:solidFill>
                <a:latin typeface="Calibri" pitchFamily="18"/>
                <a:ea typeface="Arial Unicode MS" pitchFamily="2"/>
                <a:cs typeface="Arial Unicode MS" pitchFamily="2"/>
              </a:rPr>
              <a:t>Topics:</a:t>
            </a:r>
          </a:p>
          <a:p>
            <a:pPr marL="343080" marR="0" lvl="0" indent="-343080" algn="l" rtl="0" hangingPunct="1">
              <a:lnSpc>
                <a:spcPct val="114000"/>
              </a:lnSpc>
              <a:spcBef>
                <a:spcPts val="0"/>
              </a:spcBef>
              <a:spcAft>
                <a:spcPts val="0"/>
              </a:spcAft>
              <a:buSzPct val="45000"/>
              <a:buChar char="-"/>
              <a:tabLst/>
            </a:pPr>
            <a:r>
              <a:rPr lang="en-GB" sz="2000" b="0" i="0" u="none" strike="noStrike" kern="1200" spc="0" baseline="0" dirty="0">
                <a:ln>
                  <a:noFill/>
                </a:ln>
                <a:solidFill>
                  <a:srgbClr val="000000"/>
                </a:solidFill>
                <a:latin typeface="Calibri" pitchFamily="18"/>
                <a:ea typeface="Arial Unicode MS" pitchFamily="2"/>
                <a:cs typeface="Arial Unicode MS" pitchFamily="2"/>
              </a:rPr>
              <a:t>Arguments for industrial policy</a:t>
            </a:r>
          </a:p>
          <a:p>
            <a:pPr marL="343080" marR="0" lvl="0" indent="-343080" algn="l" rtl="0" hangingPunct="1">
              <a:lnSpc>
                <a:spcPct val="114000"/>
              </a:lnSpc>
              <a:spcBef>
                <a:spcPts val="0"/>
              </a:spcBef>
              <a:spcAft>
                <a:spcPts val="0"/>
              </a:spcAft>
              <a:buSzPct val="45000"/>
              <a:buChar char="-"/>
              <a:tabLst/>
            </a:pPr>
            <a:r>
              <a:rPr lang="en-GB" sz="2000" b="0" i="0" u="none" strike="noStrike" kern="1200" spc="0" baseline="0" dirty="0">
                <a:ln>
                  <a:noFill/>
                </a:ln>
                <a:solidFill>
                  <a:srgbClr val="000000"/>
                </a:solidFill>
                <a:latin typeface="Calibri" pitchFamily="18"/>
                <a:ea typeface="Arial Unicode MS" pitchFamily="2"/>
                <a:cs typeface="Arial Unicode MS" pitchFamily="2"/>
              </a:rPr>
              <a:t>Limits of market conforming </a:t>
            </a:r>
            <a:r>
              <a:rPr lang="en-GB" sz="2000" dirty="0">
                <a:solidFill>
                  <a:srgbClr val="000000"/>
                </a:solidFill>
                <a:latin typeface="Calibri" pitchFamily="18"/>
                <a:ea typeface="Arial Unicode MS" pitchFamily="2"/>
                <a:cs typeface="Arial Unicode MS" pitchFamily="2"/>
              </a:rPr>
              <a:t>growth path</a:t>
            </a:r>
            <a:r>
              <a:rPr lang="en-GB" sz="2000" b="0" i="0" u="none" strike="noStrike" kern="1200" spc="0" baseline="0" dirty="0">
                <a:ln>
                  <a:noFill/>
                </a:ln>
                <a:solidFill>
                  <a:srgbClr val="000000"/>
                </a:solidFill>
                <a:latin typeface="Calibri" pitchFamily="18"/>
                <a:ea typeface="Arial Unicode MS" pitchFamily="2"/>
                <a:cs typeface="Arial Unicode MS" pitchFamily="2"/>
              </a:rPr>
              <a:t>,</a:t>
            </a:r>
          </a:p>
          <a:p>
            <a:pPr marL="343080" marR="0" lvl="0" indent="-343080" algn="l" rtl="0" hangingPunct="1">
              <a:lnSpc>
                <a:spcPct val="114000"/>
              </a:lnSpc>
              <a:spcBef>
                <a:spcPts val="0"/>
              </a:spcBef>
              <a:spcAft>
                <a:spcPts val="0"/>
              </a:spcAft>
              <a:buSzPct val="45000"/>
              <a:buChar char="-"/>
              <a:tabLst/>
            </a:pPr>
            <a:r>
              <a:rPr lang="en-GB" sz="2000" dirty="0">
                <a:solidFill>
                  <a:srgbClr val="000000"/>
                </a:solidFill>
                <a:latin typeface="Calibri" pitchFamily="18"/>
                <a:ea typeface="Arial Unicode MS" pitchFamily="2"/>
                <a:cs typeface="Arial Unicode MS" pitchFamily="2"/>
              </a:rPr>
              <a:t>Dynamic industrial policy</a:t>
            </a:r>
            <a:endParaRPr lang="en-GB" sz="2000" b="0" i="0" u="none" strike="noStrike" kern="1200" spc="0" baseline="0" dirty="0">
              <a:ln>
                <a:noFill/>
              </a:ln>
              <a:solidFill>
                <a:srgbClr val="000000"/>
              </a:solidFill>
              <a:latin typeface="Calibri" pitchFamily="18"/>
              <a:ea typeface="Arial Unicode MS" pitchFamily="2"/>
              <a:cs typeface="Arial Unicode MS" pitchFamily="2"/>
            </a:endParaRPr>
          </a:p>
          <a:p>
            <a:pPr marL="343080" marR="0" lvl="0" indent="-343080" algn="l" rtl="0" hangingPunct="1">
              <a:lnSpc>
                <a:spcPct val="114000"/>
              </a:lnSpc>
              <a:spcBef>
                <a:spcPts val="0"/>
              </a:spcBef>
              <a:spcAft>
                <a:spcPts val="0"/>
              </a:spcAft>
              <a:buSzPct val="45000"/>
              <a:buChar char="-"/>
              <a:tabLst/>
            </a:pPr>
            <a:r>
              <a:rPr lang="en-GB" sz="2000" b="0" i="0" u="none" strike="noStrike" kern="1200" spc="0" baseline="0" dirty="0">
                <a:ln>
                  <a:noFill/>
                </a:ln>
                <a:solidFill>
                  <a:srgbClr val="000000"/>
                </a:solidFill>
                <a:latin typeface="Calibri" pitchFamily="18"/>
                <a:ea typeface="Arial Unicode MS" pitchFamily="2"/>
                <a:cs typeface="Arial Unicode MS" pitchFamily="2"/>
              </a:rPr>
              <a:t>Examples of industrial policy</a:t>
            </a:r>
          </a:p>
          <a:p>
            <a:pPr marL="343080" marR="0" lvl="0" indent="-343080" algn="l" rtl="0" hangingPunct="1">
              <a:lnSpc>
                <a:spcPct val="114000"/>
              </a:lnSpc>
              <a:spcBef>
                <a:spcPts val="0"/>
              </a:spcBef>
              <a:spcAft>
                <a:spcPts val="0"/>
              </a:spcAft>
              <a:buSzPct val="45000"/>
              <a:buChar char="-"/>
              <a:tabLst/>
            </a:pPr>
            <a:r>
              <a:rPr lang="en-GB" sz="2000" b="0" i="0" u="none" strike="noStrike" kern="1200" spc="0" baseline="0" dirty="0">
                <a:ln>
                  <a:noFill/>
                </a:ln>
                <a:solidFill>
                  <a:srgbClr val="000000"/>
                </a:solidFill>
                <a:latin typeface="Calibri" pitchFamily="18"/>
                <a:ea typeface="Arial Unicode MS" pitchFamily="2"/>
                <a:cs typeface="Arial Unicode MS" pitchFamily="2"/>
              </a:rPr>
              <a:t>Critique of industrial policy</a:t>
            </a:r>
          </a:p>
          <a:p>
            <a:pPr marL="343080" marR="0" lvl="0" indent="-343080" algn="l" rtl="0" hangingPunct="1">
              <a:lnSpc>
                <a:spcPct val="114000"/>
              </a:lnSpc>
              <a:spcBef>
                <a:spcPts val="0"/>
              </a:spcBef>
              <a:spcAft>
                <a:spcPts val="0"/>
              </a:spcAft>
              <a:buSzPct val="45000"/>
              <a:buChar char="-"/>
              <a:tabLst/>
            </a:pPr>
            <a:r>
              <a:rPr lang="en-GB" sz="2000" b="0" i="0" u="none" strike="noStrike" kern="1200" spc="0" baseline="0" dirty="0">
                <a:ln>
                  <a:noFill/>
                </a:ln>
                <a:solidFill>
                  <a:srgbClr val="000000"/>
                </a:solidFill>
                <a:latin typeface="Calibri" pitchFamily="18"/>
                <a:ea typeface="Arial Unicode MS" pitchFamily="2"/>
                <a:cs typeface="Arial Unicode MS" pitchFamily="2"/>
              </a:rPr>
              <a:t>Conclusions</a:t>
            </a:r>
          </a:p>
          <a:p>
            <a:pPr marL="0" marR="0" lvl="0" indent="0" algn="l" rtl="0" hangingPunct="1">
              <a:lnSpc>
                <a:spcPct val="120000"/>
              </a:lnSpc>
              <a:spcBef>
                <a:spcPts val="300"/>
              </a:spcBef>
              <a:spcAft>
                <a:spcPts val="0"/>
              </a:spcAft>
              <a:buNone/>
              <a:tabLst/>
            </a:pPr>
            <a:r>
              <a:rPr lang="en-none" sz="1600" b="1" i="0" u="none" strike="noStrike" kern="1200" spc="0" baseline="0" dirty="0">
                <a:ln>
                  <a:noFill/>
                </a:ln>
                <a:solidFill>
                  <a:srgbClr val="000000"/>
                </a:solidFill>
                <a:latin typeface="Calibri" pitchFamily="18"/>
                <a:ea typeface="Arial Unicode MS" pitchFamily="2"/>
                <a:cs typeface="Arial Unicode MS" pitchFamily="2"/>
              </a:rPr>
              <a:t>Readings:</a:t>
            </a:r>
          </a:p>
          <a:p>
            <a:pPr marL="360000" marR="0" lvl="0" indent="-457200" algn="l" rtl="0" hangingPunct="1">
              <a:lnSpc>
                <a:spcPct val="100000"/>
              </a:lnSpc>
              <a:spcBef>
                <a:spcPts val="0"/>
              </a:spcBef>
              <a:spcAft>
                <a:spcPts val="0"/>
              </a:spcAft>
              <a:buNone/>
              <a:tabLst/>
            </a:pPr>
            <a:r>
              <a:rPr lang="en-GB" sz="1600" b="0" i="0" u="none" strike="noStrike" kern="1200" spc="0" baseline="0" dirty="0">
                <a:ln>
                  <a:noFill/>
                </a:ln>
                <a:solidFill>
                  <a:srgbClr val="000000"/>
                </a:solidFill>
                <a:latin typeface="Calibri" pitchFamily="18"/>
                <a:ea typeface="Arial Unicode MS" pitchFamily="2"/>
                <a:cs typeface="Arial Unicode MS" pitchFamily="2"/>
              </a:rPr>
              <a:t>Chang, Ha-Joon (editor). 2006. Rethinking development economics. Anthem Press: London. (Chapter 2, pp. 41-60; Chapter 12, pp. 257-276; Chapter 22, pp. 499-522).</a:t>
            </a:r>
          </a:p>
          <a:p>
            <a:pPr marL="360000" marR="0" lvl="0" indent="-457200" algn="l" rtl="0" hangingPunct="1">
              <a:lnSpc>
                <a:spcPct val="100000"/>
              </a:lnSpc>
              <a:spcBef>
                <a:spcPts val="0"/>
              </a:spcBef>
              <a:spcAft>
                <a:spcPts val="0"/>
              </a:spcAft>
              <a:buNone/>
              <a:tabLst/>
            </a:pPr>
            <a:r>
              <a:rPr lang="en-GB" sz="1600" b="0" i="0" u="none" strike="noStrike" kern="1200" spc="0" baseline="0" dirty="0">
                <a:ln>
                  <a:noFill/>
                </a:ln>
                <a:solidFill>
                  <a:srgbClr val="000000"/>
                </a:solidFill>
                <a:latin typeface="Calibri" pitchFamily="18"/>
                <a:ea typeface="Arial Unicode MS" pitchFamily="2"/>
                <a:cs typeface="Arial Unicode MS" pitchFamily="2"/>
              </a:rPr>
              <a:t>Chang, Ha-Joon. 2004. Globalization, economic development and the role of the State. Zed Books: London (Chapter 4, pp. 105-55)</a:t>
            </a:r>
          </a:p>
          <a:p>
            <a:pPr marL="360000" marR="0" lvl="0" indent="-457200" algn="l" rtl="0" hangingPunct="1">
              <a:lnSpc>
                <a:spcPct val="100000"/>
              </a:lnSpc>
              <a:spcBef>
                <a:spcPts val="0"/>
              </a:spcBef>
              <a:spcAft>
                <a:spcPts val="0"/>
              </a:spcAft>
              <a:buNone/>
              <a:tabLst/>
            </a:pPr>
            <a:r>
              <a:rPr lang="en-GB" sz="1600" dirty="0">
                <a:solidFill>
                  <a:srgbClr val="000000"/>
                </a:solidFill>
                <a:latin typeface="Calibri" pitchFamily="18"/>
                <a:ea typeface="Arial Unicode MS" pitchFamily="2"/>
                <a:cs typeface="Arial Unicode MS" pitchFamily="2"/>
              </a:rPr>
              <a:t>Chang, Ha-Joon. 1996. The political economy of industrial policy. MacMillan Press: London</a:t>
            </a:r>
            <a:endParaRPr lang="en-GB" sz="1600" b="0" i="0" u="none" strike="noStrike" kern="1200" spc="0" baseline="0" dirty="0">
              <a:ln>
                <a:noFill/>
              </a:ln>
              <a:solidFill>
                <a:srgbClr val="000000"/>
              </a:solidFill>
              <a:latin typeface="Calibri" pitchFamily="18"/>
              <a:ea typeface="Arial Unicode MS" pitchFamily="2"/>
              <a:cs typeface="Arial Unicode MS" pitchFamily="2"/>
            </a:endParaRPr>
          </a:p>
          <a:p>
            <a:pPr marL="360000" marR="0" lvl="0" indent="-457200" algn="l" rtl="0" hangingPunct="1">
              <a:lnSpc>
                <a:spcPct val="100000"/>
              </a:lnSpc>
              <a:spcBef>
                <a:spcPts val="0"/>
              </a:spcBef>
              <a:spcAft>
                <a:spcPts val="0"/>
              </a:spcAft>
              <a:buNone/>
              <a:tabLst/>
            </a:pPr>
            <a:r>
              <a:rPr lang="en-GB" sz="1600" b="0" i="0" u="none" strike="noStrike" kern="1200" spc="0" baseline="0" dirty="0">
                <a:ln>
                  <a:noFill/>
                </a:ln>
                <a:solidFill>
                  <a:srgbClr val="000000"/>
                </a:solidFill>
                <a:latin typeface="Calibri" pitchFamily="18"/>
                <a:ea typeface="Arial Unicode MS" pitchFamily="2"/>
                <a:cs typeface="Arial Unicode MS" pitchFamily="2"/>
              </a:rPr>
              <a:t>Fine, Ben. 1997. Industrial Policy and South Africa: a strategic view. NIEP Occasional Paper Series, no 5, April, Johannesburg, National Institute for Economic Policy.</a:t>
            </a:r>
          </a:p>
          <a:p>
            <a:pPr marL="360000" marR="0" lvl="0" indent="-457200" algn="l" rtl="0" hangingPunct="1">
              <a:lnSpc>
                <a:spcPct val="100000"/>
              </a:lnSpc>
              <a:spcBef>
                <a:spcPts val="0"/>
              </a:spcBef>
              <a:spcAft>
                <a:spcPts val="0"/>
              </a:spcAft>
              <a:buNone/>
              <a:tabLst/>
            </a:pPr>
            <a:r>
              <a:rPr lang="en-GB" sz="1600" dirty="0">
                <a:solidFill>
                  <a:srgbClr val="000000"/>
                </a:solidFill>
                <a:latin typeface="Calibri" pitchFamily="18"/>
                <a:ea typeface="Arial Unicode MS" pitchFamily="2"/>
                <a:cs typeface="Arial Unicode MS" pitchFamily="2"/>
              </a:rPr>
              <a:t>Fine, Ben and </a:t>
            </a:r>
            <a:r>
              <a:rPr lang="en-GB" sz="1600" dirty="0" err="1">
                <a:solidFill>
                  <a:srgbClr val="000000"/>
                </a:solidFill>
                <a:latin typeface="Calibri" pitchFamily="18"/>
                <a:ea typeface="Arial Unicode MS" pitchFamily="2"/>
                <a:cs typeface="Arial Unicode MS" pitchFamily="2"/>
              </a:rPr>
              <a:t>Zavareth</a:t>
            </a:r>
            <a:r>
              <a:rPr lang="en-GB" sz="1600" dirty="0">
                <a:solidFill>
                  <a:srgbClr val="000000"/>
                </a:solidFill>
                <a:latin typeface="Calibri" pitchFamily="18"/>
                <a:ea typeface="Arial Unicode MS" pitchFamily="2"/>
                <a:cs typeface="Arial Unicode MS" pitchFamily="2"/>
              </a:rPr>
              <a:t> </a:t>
            </a:r>
            <a:r>
              <a:rPr lang="en-GB" sz="1600" dirty="0" err="1">
                <a:solidFill>
                  <a:srgbClr val="000000"/>
                </a:solidFill>
                <a:latin typeface="Calibri" pitchFamily="18"/>
                <a:ea typeface="Arial Unicode MS" pitchFamily="2"/>
                <a:cs typeface="Arial Unicode MS" pitchFamily="2"/>
              </a:rPr>
              <a:t>Rustomjee</a:t>
            </a:r>
            <a:r>
              <a:rPr lang="en-GB" sz="1600" dirty="0">
                <a:solidFill>
                  <a:srgbClr val="000000"/>
                </a:solidFill>
                <a:latin typeface="Calibri" pitchFamily="18"/>
                <a:ea typeface="Arial Unicode MS" pitchFamily="2"/>
                <a:cs typeface="Arial Unicode MS" pitchFamily="2"/>
              </a:rPr>
              <a:t>. 1996. The political economy of South Africa: from minerals-energy complex to industrialization. Westview Press: London [Chapters 2 (pp 19-62), 3 (pp 63-70), and 9 (pp 208-240)]</a:t>
            </a:r>
            <a:endParaRPr lang="en-GB" sz="1600" b="0" i="0" u="none" strike="noStrike" kern="0" spc="0" baseline="0" dirty="0">
              <a:ln>
                <a:noFill/>
              </a:ln>
              <a:solidFill>
                <a:srgbClr val="000000"/>
              </a:solidFill>
              <a:latin typeface="Calibri" pitchFamily="18"/>
              <a:ea typeface="Arial Unicode MS" pitchFamily="2"/>
              <a:cs typeface="Arial Unicode MS" pitchFamily="2"/>
            </a:endParaRPr>
          </a:p>
        </p:txBody>
      </p:sp>
      <p:sp>
        <p:nvSpPr>
          <p:cNvPr id="3" name="Slide Number Placeholder 3">
            <a:extLst>
              <a:ext uri="{FF2B5EF4-FFF2-40B4-BE49-F238E27FC236}">
                <a16:creationId xmlns:a16="http://schemas.microsoft.com/office/drawing/2014/main" id="{64E04C75-1829-41FF-BB8D-4A0C713C8FE3}"/>
              </a:ext>
            </a:extLst>
          </p:cNvPr>
          <p:cNvSpPr txBox="1"/>
          <p:nvPr/>
        </p:nvSpPr>
        <p:spPr>
          <a:xfrm>
            <a:off x="8610480" y="6356520"/>
            <a:ext cx="2742840" cy="364679"/>
          </a:xfrm>
          <a:prstGeom prst="rect">
            <a:avLst/>
          </a:prstGeom>
          <a:noFill/>
          <a:ln cap="flat">
            <a:noFill/>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pPr>
            <a:fld id="{0FA17196-53CC-4596-96AF-E38D50202832}" type="slidenum">
              <a:rPr lang="en-none" sz="1800" b="0" i="0" u="none" strike="noStrike" kern="1200" spc="0" baseline="0">
                <a:ln>
                  <a:noFill/>
                </a:ln>
                <a:solidFill>
                  <a:srgbClr val="000000"/>
                </a:solidFill>
                <a:latin typeface="Calibri" pitchFamily="18"/>
                <a:ea typeface="Arial Unicode MS" pitchFamily="2"/>
                <a:cs typeface="Tahoma" pitchFamily="2"/>
              </a:rPr>
              <a:t>2</a:t>
            </a:fld>
            <a:endParaRPr lang="en-none" sz="1800" b="0" i="0" u="none" strike="noStrike" kern="1200" spc="0" baseline="0">
              <a:ln>
                <a:noFill/>
              </a:ln>
              <a:solidFill>
                <a:srgbClr val="000000"/>
              </a:solidFill>
              <a:latin typeface="Calibri" pitchFamily="18"/>
              <a:ea typeface="Arial Unicode MS" pitchFamily="2"/>
              <a:cs typeface="Tahoma" pitchFamily="2"/>
            </a:endParaRPr>
          </a:p>
        </p:txBody>
      </p:sp>
      <p:pic>
        <p:nvPicPr>
          <p:cNvPr id="4" name="Picture 5">
            <a:extLst>
              <a:ext uri="{FF2B5EF4-FFF2-40B4-BE49-F238E27FC236}">
                <a16:creationId xmlns:a16="http://schemas.microsoft.com/office/drawing/2014/main" id="{7E282DA5-74D7-4D7A-99CA-E6A699B00594}"/>
              </a:ext>
            </a:extLst>
          </p:cNvPr>
          <p:cNvPicPr>
            <a:picLocks noChangeAspect="1"/>
          </p:cNvPicPr>
          <p:nvPr/>
        </p:nvPicPr>
        <p:blipFill>
          <a:blip r:embed="rId3">
            <a:lum/>
            <a:alphaModFix/>
          </a:blip>
          <a:srcRect/>
          <a:stretch>
            <a:fillRect/>
          </a:stretch>
        </p:blipFill>
        <p:spPr>
          <a:xfrm>
            <a:off x="0" y="0"/>
            <a:ext cx="2095199" cy="914039"/>
          </a:xfrm>
          <a:prstGeom prst="rect">
            <a:avLst/>
          </a:prstGeom>
          <a:noFill/>
          <a:ln cap="flat">
            <a:noFill/>
          </a:ln>
        </p:spPr>
      </p:pic>
      <p:sp>
        <p:nvSpPr>
          <p:cNvPr id="5" name="AutoShape 2">
            <a:extLst>
              <a:ext uri="{FF2B5EF4-FFF2-40B4-BE49-F238E27FC236}">
                <a16:creationId xmlns:a16="http://schemas.microsoft.com/office/drawing/2014/main" id="{25EAD022-0885-4AA0-9FCF-E13A1225C99B}"/>
              </a:ext>
            </a:extLst>
          </p:cNvPr>
          <p:cNvSpPr/>
          <p:nvPr/>
        </p:nvSpPr>
        <p:spPr>
          <a:xfrm>
            <a:off x="152280" y="152280"/>
            <a:ext cx="304560" cy="3045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6" name="AutoShape 3">
            <a:extLst>
              <a:ext uri="{FF2B5EF4-FFF2-40B4-BE49-F238E27FC236}">
                <a16:creationId xmlns:a16="http://schemas.microsoft.com/office/drawing/2014/main" id="{BC116C5F-4D6B-4746-868A-C712229C6576}"/>
              </a:ext>
            </a:extLst>
          </p:cNvPr>
          <p:cNvSpPr/>
          <p:nvPr/>
        </p:nvSpPr>
        <p:spPr>
          <a:xfrm>
            <a:off x="152280" y="152280"/>
            <a:ext cx="304560" cy="3045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527F-39A1-4764-AAE7-E0F94CBE0016}"/>
              </a:ext>
            </a:extLst>
          </p:cNvPr>
          <p:cNvSpPr txBox="1">
            <a:spLocks noGrp="1"/>
          </p:cNvSpPr>
          <p:nvPr>
            <p:ph type="title"/>
          </p:nvPr>
        </p:nvSpPr>
        <p:spPr>
          <a:xfrm>
            <a:off x="3362400" y="52200"/>
            <a:ext cx="8467560" cy="529920"/>
          </a:xfrm>
        </p:spPr>
        <p:txBody>
          <a:bodyPr/>
          <a:lstStyle/>
          <a:p>
            <a:pPr lvl="0"/>
            <a:r>
              <a:rPr lang="en-GB" sz="3600" b="1"/>
              <a:t>Patents and industrial policy</a:t>
            </a:r>
          </a:p>
        </p:txBody>
      </p:sp>
      <p:grpSp>
        <p:nvGrpSpPr>
          <p:cNvPr id="3" name="Content Placeholder 4">
            <a:extLst>
              <a:ext uri="{FF2B5EF4-FFF2-40B4-BE49-F238E27FC236}">
                <a16:creationId xmlns:a16="http://schemas.microsoft.com/office/drawing/2014/main" id="{941E4079-65E3-45DE-A3C8-28B2BE5815FA}"/>
              </a:ext>
            </a:extLst>
          </p:cNvPr>
          <p:cNvGrpSpPr/>
          <p:nvPr/>
        </p:nvGrpSpPr>
        <p:grpSpPr>
          <a:xfrm>
            <a:off x="402840" y="753119"/>
            <a:ext cx="11484719" cy="5995080"/>
            <a:chOff x="402840" y="753119"/>
            <a:chExt cx="11484719" cy="5995080"/>
          </a:xfrm>
        </p:grpSpPr>
        <p:sp>
          <p:nvSpPr>
            <p:cNvPr id="4" name="Freeform: Shape 3">
              <a:extLst>
                <a:ext uri="{FF2B5EF4-FFF2-40B4-BE49-F238E27FC236}">
                  <a16:creationId xmlns:a16="http://schemas.microsoft.com/office/drawing/2014/main" id="{F7050A0A-6546-49CA-A646-B73CF1C4DA1D}"/>
                </a:ext>
              </a:extLst>
            </p:cNvPr>
            <p:cNvSpPr/>
            <p:nvPr/>
          </p:nvSpPr>
          <p:spPr>
            <a:xfrm>
              <a:off x="402840" y="777600"/>
              <a:ext cx="1967039" cy="983519"/>
            </a:xfrm>
            <a:custGeom>
              <a:avLst/>
              <a:gdLst>
                <a:gd name="f0" fmla="val 10800000"/>
                <a:gd name="f1" fmla="val 5400000"/>
                <a:gd name="f2" fmla="val 180"/>
                <a:gd name="f3" fmla="val w"/>
                <a:gd name="f4" fmla="val h"/>
                <a:gd name="f5" fmla="val 0"/>
                <a:gd name="f6" fmla="val 1967149"/>
                <a:gd name="f7" fmla="val 983574"/>
                <a:gd name="f8" fmla="val 98357"/>
                <a:gd name="f9" fmla="val 44036"/>
                <a:gd name="f10" fmla="val 1868792"/>
                <a:gd name="f11" fmla="val 1923113"/>
                <a:gd name="f12" fmla="val 885217"/>
                <a:gd name="f13" fmla="val 939538"/>
                <a:gd name="f14" fmla="+- 0 0 0"/>
                <a:gd name="f15" fmla="*/ f3 1 1967149"/>
                <a:gd name="f16" fmla="*/ f4 1 983574"/>
                <a:gd name="f17" fmla="val f5"/>
                <a:gd name="f18" fmla="val f6"/>
                <a:gd name="f19" fmla="val f7"/>
                <a:gd name="f20" fmla="*/ f14 f0 1"/>
                <a:gd name="f21" fmla="+- f19 0 f17"/>
                <a:gd name="f22" fmla="+- f18 0 f17"/>
                <a:gd name="f23" fmla="*/ f20 1 f2"/>
                <a:gd name="f24" fmla="*/ f22 1 1967149"/>
                <a:gd name="f25" fmla="*/ f21 1 983574"/>
                <a:gd name="f26" fmla="*/ 0 f22 1"/>
                <a:gd name="f27" fmla="*/ 98357 f21 1"/>
                <a:gd name="f28" fmla="*/ 98357 f22 1"/>
                <a:gd name="f29" fmla="*/ 0 f21 1"/>
                <a:gd name="f30" fmla="*/ 1868792 f22 1"/>
                <a:gd name="f31" fmla="*/ 1967149 f22 1"/>
                <a:gd name="f32" fmla="*/ 885217 f21 1"/>
                <a:gd name="f33" fmla="*/ 983574 f21 1"/>
                <a:gd name="f34" fmla="+- f23 0 f1"/>
                <a:gd name="f35" fmla="*/ f26 1 1967149"/>
                <a:gd name="f36" fmla="*/ f27 1 983574"/>
                <a:gd name="f37" fmla="*/ f28 1 1967149"/>
                <a:gd name="f38" fmla="*/ f29 1 983574"/>
                <a:gd name="f39" fmla="*/ f30 1 1967149"/>
                <a:gd name="f40" fmla="*/ f31 1 1967149"/>
                <a:gd name="f41" fmla="*/ f32 1 983574"/>
                <a:gd name="f42" fmla="*/ f33 1 98357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967149" h="98357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600" cap="flat">
              <a:solidFill>
                <a:srgbClr val="FFFFFF"/>
              </a:solidFill>
              <a:prstDash val="solid"/>
              <a:miter/>
            </a:ln>
          </p:spPr>
          <p:txBody>
            <a:bodyPr vert="horz" wrap="square" lIns="63000" tIns="51840" rIns="63000" bIns="51840" anchor="ctr" anchorCtr="1" compatLnSpc="0">
              <a:noAutofit/>
            </a:bodyPr>
            <a:lstStyle/>
            <a:p>
              <a:pPr marL="0" marR="0" lvl="0" indent="0" algn="ctr" rtl="0" hangingPunct="1">
                <a:lnSpc>
                  <a:spcPct val="90000"/>
                </a:lnSpc>
                <a:spcBef>
                  <a:spcPts val="0"/>
                </a:spcBef>
                <a:spcAft>
                  <a:spcPts val="799"/>
                </a:spcAft>
                <a:buNone/>
                <a:tabLst/>
              </a:pPr>
              <a:r>
                <a:rPr lang="en-GB" sz="1800" b="0" i="0" u="none" strike="noStrike" kern="1200" spc="0" baseline="0">
                  <a:ln>
                    <a:noFill/>
                  </a:ln>
                  <a:solidFill>
                    <a:srgbClr val="FFFFFF"/>
                  </a:solidFill>
                  <a:latin typeface="Calibri" pitchFamily="18"/>
                  <a:ea typeface="Arial Unicode MS" pitchFamily="2"/>
                  <a:cs typeface="Arial Unicode MS" pitchFamily="2"/>
                </a:rPr>
                <a:t>What are patents?</a:t>
              </a:r>
            </a:p>
          </p:txBody>
        </p:sp>
        <p:sp>
          <p:nvSpPr>
            <p:cNvPr id="5" name="Freeform: Shape 4">
              <a:extLst>
                <a:ext uri="{FF2B5EF4-FFF2-40B4-BE49-F238E27FC236}">
                  <a16:creationId xmlns:a16="http://schemas.microsoft.com/office/drawing/2014/main" id="{2CA0D810-66DF-4FD7-9AF6-7620B94A0688}"/>
                </a:ext>
              </a:extLst>
            </p:cNvPr>
            <p:cNvSpPr/>
            <p:nvPr/>
          </p:nvSpPr>
          <p:spPr>
            <a:xfrm>
              <a:off x="599760" y="1761119"/>
              <a:ext cx="150840" cy="780480"/>
            </a:xfrm>
            <a:custGeom>
              <a:avLst/>
              <a:gdLst>
                <a:gd name="f0" fmla="val w"/>
                <a:gd name="f1" fmla="val h"/>
                <a:gd name="f2" fmla="val 0"/>
                <a:gd name="f3" fmla="val 150978"/>
                <a:gd name="f4" fmla="val 780540"/>
                <a:gd name="f5" fmla="*/ f0 1 150978"/>
                <a:gd name="f6" fmla="*/ f1 1 780540"/>
                <a:gd name="f7" fmla="val f2"/>
                <a:gd name="f8" fmla="val f3"/>
                <a:gd name="f9" fmla="val f4"/>
                <a:gd name="f10" fmla="+- f9 0 f7"/>
                <a:gd name="f11" fmla="+- f8 0 f7"/>
                <a:gd name="f12" fmla="*/ f11 1 150978"/>
                <a:gd name="f13" fmla="*/ f10 1 780540"/>
                <a:gd name="f14" fmla="*/ 0 1 f12"/>
                <a:gd name="f15" fmla="*/ 150978 1 f12"/>
                <a:gd name="f16" fmla="*/ 0 1 f13"/>
                <a:gd name="f17" fmla="*/ 780540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50978" h="780540">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6" name="Freeform: Shape 5">
              <a:extLst>
                <a:ext uri="{FF2B5EF4-FFF2-40B4-BE49-F238E27FC236}">
                  <a16:creationId xmlns:a16="http://schemas.microsoft.com/office/drawing/2014/main" id="{E37C45B6-D1BD-4148-8EB2-9FDBBBE9212C}"/>
                </a:ext>
              </a:extLst>
            </p:cNvPr>
            <p:cNvSpPr/>
            <p:nvPr/>
          </p:nvSpPr>
          <p:spPr>
            <a:xfrm>
              <a:off x="750600" y="1967400"/>
              <a:ext cx="2503080" cy="1148400"/>
            </a:xfrm>
            <a:custGeom>
              <a:avLst/>
              <a:gdLst>
                <a:gd name="f0" fmla="val 10800000"/>
                <a:gd name="f1" fmla="val 5400000"/>
                <a:gd name="f2" fmla="val 180"/>
                <a:gd name="f3" fmla="val w"/>
                <a:gd name="f4" fmla="val h"/>
                <a:gd name="f5" fmla="val 0"/>
                <a:gd name="f6" fmla="val 2503079"/>
                <a:gd name="f7" fmla="val 1148529"/>
                <a:gd name="f8" fmla="val 114853"/>
                <a:gd name="f9" fmla="val 51421"/>
                <a:gd name="f10" fmla="val 2388226"/>
                <a:gd name="f11" fmla="val 2451658"/>
                <a:gd name="f12" fmla="val 1033676"/>
                <a:gd name="f13" fmla="val 1097108"/>
                <a:gd name="f14" fmla="+- 0 0 0"/>
                <a:gd name="f15" fmla="*/ f3 1 2503079"/>
                <a:gd name="f16" fmla="*/ f4 1 1148529"/>
                <a:gd name="f17" fmla="val f5"/>
                <a:gd name="f18" fmla="val f6"/>
                <a:gd name="f19" fmla="val f7"/>
                <a:gd name="f20" fmla="*/ f14 f0 1"/>
                <a:gd name="f21" fmla="+- f19 0 f17"/>
                <a:gd name="f22" fmla="+- f18 0 f17"/>
                <a:gd name="f23" fmla="*/ f20 1 f2"/>
                <a:gd name="f24" fmla="*/ f22 1 2503079"/>
                <a:gd name="f25" fmla="*/ f21 1 1148529"/>
                <a:gd name="f26" fmla="*/ 0 f22 1"/>
                <a:gd name="f27" fmla="*/ 114853 f21 1"/>
                <a:gd name="f28" fmla="*/ 114853 f22 1"/>
                <a:gd name="f29" fmla="*/ 0 f21 1"/>
                <a:gd name="f30" fmla="*/ 2388226 f22 1"/>
                <a:gd name="f31" fmla="*/ 2503079 f22 1"/>
                <a:gd name="f32" fmla="*/ 1033676 f21 1"/>
                <a:gd name="f33" fmla="*/ 1148529 f21 1"/>
                <a:gd name="f34" fmla="+- f23 0 f1"/>
                <a:gd name="f35" fmla="*/ f26 1 2503079"/>
                <a:gd name="f36" fmla="*/ f27 1 1148529"/>
                <a:gd name="f37" fmla="*/ f28 1 2503079"/>
                <a:gd name="f38" fmla="*/ f29 1 1148529"/>
                <a:gd name="f39" fmla="*/ f30 1 2503079"/>
                <a:gd name="f40" fmla="*/ f31 1 2503079"/>
                <a:gd name="f41" fmla="*/ f32 1 1148529"/>
                <a:gd name="f42" fmla="*/ f33 1 1148529"/>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503079" h="114852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65880" tIns="55080" rIns="65880" bIns="5508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a:ln>
                    <a:noFill/>
                  </a:ln>
                  <a:solidFill>
                    <a:srgbClr val="000000"/>
                  </a:solidFill>
                  <a:latin typeface="Calibri" pitchFamily="18"/>
                  <a:ea typeface="Arial Unicode MS" pitchFamily="2"/>
                  <a:cs typeface="Arial Unicode MS" pitchFamily="2"/>
                </a:rPr>
                <a:t>Registered property right over technology, technique, process, product, knowledge, research</a:t>
              </a:r>
            </a:p>
          </p:txBody>
        </p:sp>
        <p:sp>
          <p:nvSpPr>
            <p:cNvPr id="7" name="Freeform: Shape 6">
              <a:extLst>
                <a:ext uri="{FF2B5EF4-FFF2-40B4-BE49-F238E27FC236}">
                  <a16:creationId xmlns:a16="http://schemas.microsoft.com/office/drawing/2014/main" id="{C6DA6833-5B43-4EB0-9F36-8B5BDFB35BFD}"/>
                </a:ext>
              </a:extLst>
            </p:cNvPr>
            <p:cNvSpPr/>
            <p:nvPr/>
          </p:nvSpPr>
          <p:spPr>
            <a:xfrm>
              <a:off x="599760" y="1761119"/>
              <a:ext cx="102240" cy="2018160"/>
            </a:xfrm>
            <a:custGeom>
              <a:avLst/>
              <a:gdLst>
                <a:gd name="f0" fmla="val w"/>
                <a:gd name="f1" fmla="val h"/>
                <a:gd name="f2" fmla="val 0"/>
                <a:gd name="f3" fmla="val 102130"/>
                <a:gd name="f4" fmla="val 2018275"/>
                <a:gd name="f5" fmla="*/ f0 1 102130"/>
                <a:gd name="f6" fmla="*/ f1 1 2018275"/>
                <a:gd name="f7" fmla="val f2"/>
                <a:gd name="f8" fmla="val f3"/>
                <a:gd name="f9" fmla="val f4"/>
                <a:gd name="f10" fmla="+- f9 0 f7"/>
                <a:gd name="f11" fmla="+- f8 0 f7"/>
                <a:gd name="f12" fmla="*/ f11 1 102130"/>
                <a:gd name="f13" fmla="*/ f10 1 2018275"/>
                <a:gd name="f14" fmla="*/ 0 1 f12"/>
                <a:gd name="f15" fmla="*/ 102130 1 f12"/>
                <a:gd name="f16" fmla="*/ 0 1 f13"/>
                <a:gd name="f17" fmla="*/ 2018275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2130" h="2018275">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8" name="Freeform: Shape 7">
              <a:extLst>
                <a:ext uri="{FF2B5EF4-FFF2-40B4-BE49-F238E27FC236}">
                  <a16:creationId xmlns:a16="http://schemas.microsoft.com/office/drawing/2014/main" id="{36C48BA9-DDD8-4D94-86C2-3D4F3CDE89B0}"/>
                </a:ext>
              </a:extLst>
            </p:cNvPr>
            <p:cNvSpPr/>
            <p:nvPr/>
          </p:nvSpPr>
          <p:spPr>
            <a:xfrm>
              <a:off x="702000" y="3287520"/>
              <a:ext cx="2562840" cy="983519"/>
            </a:xfrm>
            <a:custGeom>
              <a:avLst/>
              <a:gdLst>
                <a:gd name="f0" fmla="val 10800000"/>
                <a:gd name="f1" fmla="val 5400000"/>
                <a:gd name="f2" fmla="val 180"/>
                <a:gd name="f3" fmla="val w"/>
                <a:gd name="f4" fmla="val h"/>
                <a:gd name="f5" fmla="val 0"/>
                <a:gd name="f6" fmla="val 2562865"/>
                <a:gd name="f7" fmla="val 983574"/>
                <a:gd name="f8" fmla="val 98357"/>
                <a:gd name="f9" fmla="val 44036"/>
                <a:gd name="f10" fmla="val 2464508"/>
                <a:gd name="f11" fmla="val 2518829"/>
                <a:gd name="f12" fmla="val 885217"/>
                <a:gd name="f13" fmla="val 939538"/>
                <a:gd name="f14" fmla="+- 0 0 0"/>
                <a:gd name="f15" fmla="*/ f3 1 2562865"/>
                <a:gd name="f16" fmla="*/ f4 1 983574"/>
                <a:gd name="f17" fmla="val f5"/>
                <a:gd name="f18" fmla="val f6"/>
                <a:gd name="f19" fmla="val f7"/>
                <a:gd name="f20" fmla="*/ f14 f0 1"/>
                <a:gd name="f21" fmla="+- f19 0 f17"/>
                <a:gd name="f22" fmla="+- f18 0 f17"/>
                <a:gd name="f23" fmla="*/ f20 1 f2"/>
                <a:gd name="f24" fmla="*/ f22 1 2562865"/>
                <a:gd name="f25" fmla="*/ f21 1 983574"/>
                <a:gd name="f26" fmla="*/ 0 f22 1"/>
                <a:gd name="f27" fmla="*/ 98357 f21 1"/>
                <a:gd name="f28" fmla="*/ 98357 f22 1"/>
                <a:gd name="f29" fmla="*/ 0 f21 1"/>
                <a:gd name="f30" fmla="*/ 2464508 f22 1"/>
                <a:gd name="f31" fmla="*/ 2562865 f22 1"/>
                <a:gd name="f32" fmla="*/ 885217 f21 1"/>
                <a:gd name="f33" fmla="*/ 983574 f21 1"/>
                <a:gd name="f34" fmla="+- f23 0 f1"/>
                <a:gd name="f35" fmla="*/ f26 1 2562865"/>
                <a:gd name="f36" fmla="*/ f27 1 983574"/>
                <a:gd name="f37" fmla="*/ f28 1 2562865"/>
                <a:gd name="f38" fmla="*/ f29 1 983574"/>
                <a:gd name="f39" fmla="*/ f30 1 2562865"/>
                <a:gd name="f40" fmla="*/ f31 1 2562865"/>
                <a:gd name="f41" fmla="*/ f32 1 983574"/>
                <a:gd name="f42" fmla="*/ f33 1 98357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562865" h="98357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61200" tIns="50400" rIns="61200" bIns="5040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a:ln>
                    <a:noFill/>
                  </a:ln>
                  <a:solidFill>
                    <a:srgbClr val="000000"/>
                  </a:solidFill>
                  <a:latin typeface="Calibri" pitchFamily="18"/>
                  <a:ea typeface="Arial Unicode MS" pitchFamily="2"/>
                  <a:cs typeface="Arial Unicode MS" pitchFamily="2"/>
                </a:rPr>
                <a:t>Commoditization of knowledge &amp; technological capabilities</a:t>
              </a:r>
            </a:p>
          </p:txBody>
        </p:sp>
        <p:sp>
          <p:nvSpPr>
            <p:cNvPr id="9" name="Freeform: Shape 8">
              <a:extLst>
                <a:ext uri="{FF2B5EF4-FFF2-40B4-BE49-F238E27FC236}">
                  <a16:creationId xmlns:a16="http://schemas.microsoft.com/office/drawing/2014/main" id="{E7DE7A55-5538-487F-98E7-004B8B0C5B5D}"/>
                </a:ext>
              </a:extLst>
            </p:cNvPr>
            <p:cNvSpPr/>
            <p:nvPr/>
          </p:nvSpPr>
          <p:spPr>
            <a:xfrm>
              <a:off x="599760" y="1761119"/>
              <a:ext cx="105840" cy="3537000"/>
            </a:xfrm>
            <a:custGeom>
              <a:avLst/>
              <a:gdLst>
                <a:gd name="f0" fmla="val w"/>
                <a:gd name="f1" fmla="val h"/>
                <a:gd name="f2" fmla="val 0"/>
                <a:gd name="f3" fmla="val 105986"/>
                <a:gd name="f4" fmla="val 3537072"/>
                <a:gd name="f5" fmla="*/ f0 1 105986"/>
                <a:gd name="f6" fmla="*/ f1 1 3537072"/>
                <a:gd name="f7" fmla="val f2"/>
                <a:gd name="f8" fmla="val f3"/>
                <a:gd name="f9" fmla="val f4"/>
                <a:gd name="f10" fmla="+- f9 0 f7"/>
                <a:gd name="f11" fmla="+- f8 0 f7"/>
                <a:gd name="f12" fmla="*/ f11 1 105986"/>
                <a:gd name="f13" fmla="*/ f10 1 3537072"/>
                <a:gd name="f14" fmla="*/ 0 1 f12"/>
                <a:gd name="f15" fmla="*/ 105986 1 f12"/>
                <a:gd name="f16" fmla="*/ 0 1 f13"/>
                <a:gd name="f17" fmla="*/ 3537072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5986" h="3537072">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10" name="Freeform: Shape 9">
              <a:extLst>
                <a:ext uri="{FF2B5EF4-FFF2-40B4-BE49-F238E27FC236}">
                  <a16:creationId xmlns:a16="http://schemas.microsoft.com/office/drawing/2014/main" id="{B353C0D4-1DDB-4E8E-B5A3-94579D76EEFF}"/>
                </a:ext>
              </a:extLst>
            </p:cNvPr>
            <p:cNvSpPr/>
            <p:nvPr/>
          </p:nvSpPr>
          <p:spPr>
            <a:xfrm>
              <a:off x="705600" y="4552919"/>
              <a:ext cx="2477520" cy="1490760"/>
            </a:xfrm>
            <a:custGeom>
              <a:avLst/>
              <a:gdLst>
                <a:gd name="f0" fmla="val 10800000"/>
                <a:gd name="f1" fmla="val 5400000"/>
                <a:gd name="f2" fmla="val 180"/>
                <a:gd name="f3" fmla="val w"/>
                <a:gd name="f4" fmla="val h"/>
                <a:gd name="f5" fmla="val 0"/>
                <a:gd name="f6" fmla="val 2477490"/>
                <a:gd name="f7" fmla="val 1490725"/>
                <a:gd name="f8" fmla="val 149073"/>
                <a:gd name="f9" fmla="val 66742"/>
                <a:gd name="f10" fmla="val 2328418"/>
                <a:gd name="f11" fmla="val 2410749"/>
                <a:gd name="f12" fmla="val 2477491"/>
                <a:gd name="f13" fmla="val 546600"/>
                <a:gd name="f14" fmla="val 944126"/>
                <a:gd name="f15" fmla="val 1341653"/>
                <a:gd name="f16" fmla="val 1423984"/>
                <a:gd name="f17" fmla="val 2410748"/>
                <a:gd name="f18" fmla="val 1490726"/>
                <a:gd name="f19" fmla="val 2328417"/>
                <a:gd name="f20" fmla="val 1423983"/>
                <a:gd name="f21" fmla="val 1341652"/>
                <a:gd name="f22" fmla="+- 0 0 0"/>
                <a:gd name="f23" fmla="*/ f3 1 2477490"/>
                <a:gd name="f24" fmla="*/ f4 1 1490725"/>
                <a:gd name="f25" fmla="val f5"/>
                <a:gd name="f26" fmla="val f6"/>
                <a:gd name="f27" fmla="val f7"/>
                <a:gd name="f28" fmla="*/ f22 f0 1"/>
                <a:gd name="f29" fmla="+- f27 0 f25"/>
                <a:gd name="f30" fmla="+- f26 0 f25"/>
                <a:gd name="f31" fmla="*/ f28 1 f2"/>
                <a:gd name="f32" fmla="*/ f30 1 2477490"/>
                <a:gd name="f33" fmla="*/ f29 1 1490725"/>
                <a:gd name="f34" fmla="*/ 0 f30 1"/>
                <a:gd name="f35" fmla="*/ 149073 f29 1"/>
                <a:gd name="f36" fmla="*/ 149073 f30 1"/>
                <a:gd name="f37" fmla="*/ 0 f29 1"/>
                <a:gd name="f38" fmla="*/ 2328418 f30 1"/>
                <a:gd name="f39" fmla="*/ 2477491 f30 1"/>
                <a:gd name="f40" fmla="*/ 2477490 f30 1"/>
                <a:gd name="f41" fmla="*/ 1341653 f29 1"/>
                <a:gd name="f42" fmla="*/ 2328417 f30 1"/>
                <a:gd name="f43" fmla="*/ 1490726 f29 1"/>
                <a:gd name="f44" fmla="*/ 1490725 f29 1"/>
                <a:gd name="f45" fmla="*/ 1341652 f29 1"/>
                <a:gd name="f46" fmla="+- f31 0 f1"/>
                <a:gd name="f47" fmla="*/ f34 1 2477490"/>
                <a:gd name="f48" fmla="*/ f35 1 1490725"/>
                <a:gd name="f49" fmla="*/ f36 1 2477490"/>
                <a:gd name="f50" fmla="*/ f37 1 1490725"/>
                <a:gd name="f51" fmla="*/ f38 1 2477490"/>
                <a:gd name="f52" fmla="*/ f39 1 2477490"/>
                <a:gd name="f53" fmla="*/ f40 1 2477490"/>
                <a:gd name="f54" fmla="*/ f41 1 1490725"/>
                <a:gd name="f55" fmla="*/ f42 1 2477490"/>
                <a:gd name="f56" fmla="*/ f43 1 1490725"/>
                <a:gd name="f57" fmla="*/ f44 1 1490725"/>
                <a:gd name="f58" fmla="*/ f45 1 1490725"/>
                <a:gd name="f59" fmla="*/ f25 1 f32"/>
                <a:gd name="f60" fmla="*/ f26 1 f32"/>
                <a:gd name="f61" fmla="*/ f25 1 f33"/>
                <a:gd name="f62" fmla="*/ f27 1 f33"/>
                <a:gd name="f63" fmla="*/ f47 1 f32"/>
                <a:gd name="f64" fmla="*/ f48 1 f33"/>
                <a:gd name="f65" fmla="*/ f49 1 f32"/>
                <a:gd name="f66" fmla="*/ f50 1 f33"/>
                <a:gd name="f67" fmla="*/ f51 1 f32"/>
                <a:gd name="f68" fmla="*/ f52 1 f32"/>
                <a:gd name="f69" fmla="*/ f53 1 f32"/>
                <a:gd name="f70" fmla="*/ f54 1 f33"/>
                <a:gd name="f71" fmla="*/ f55 1 f32"/>
                <a:gd name="f72" fmla="*/ f56 1 f33"/>
                <a:gd name="f73" fmla="*/ f57 1 f33"/>
                <a:gd name="f74" fmla="*/ f58 1 f33"/>
                <a:gd name="f75" fmla="*/ f59 f23 1"/>
                <a:gd name="f76" fmla="*/ f60 f23 1"/>
                <a:gd name="f77" fmla="*/ f62 f24 1"/>
                <a:gd name="f78" fmla="*/ f61 f24 1"/>
                <a:gd name="f79" fmla="*/ f63 f23 1"/>
                <a:gd name="f80" fmla="*/ f64 f24 1"/>
                <a:gd name="f81" fmla="*/ f65 f23 1"/>
                <a:gd name="f82" fmla="*/ f66 f24 1"/>
                <a:gd name="f83" fmla="*/ f67 f23 1"/>
                <a:gd name="f84" fmla="*/ f68 f23 1"/>
                <a:gd name="f85" fmla="*/ f69 f23 1"/>
                <a:gd name="f86" fmla="*/ f70 f24 1"/>
                <a:gd name="f87" fmla="*/ f71 f23 1"/>
                <a:gd name="f88" fmla="*/ f72 f24 1"/>
                <a:gd name="f89" fmla="*/ f73 f24 1"/>
                <a:gd name="f90" fmla="*/ f74 f24 1"/>
              </a:gdLst>
              <a:ahLst/>
              <a:cxnLst>
                <a:cxn ang="3cd4">
                  <a:pos x="hc" y="t"/>
                </a:cxn>
                <a:cxn ang="0">
                  <a:pos x="r" y="vc"/>
                </a:cxn>
                <a:cxn ang="cd4">
                  <a:pos x="hc" y="b"/>
                </a:cxn>
                <a:cxn ang="cd2">
                  <a:pos x="l" y="vc"/>
                </a:cxn>
                <a:cxn ang="f46">
                  <a:pos x="f79" y="f80"/>
                </a:cxn>
                <a:cxn ang="f46">
                  <a:pos x="f81" y="f82"/>
                </a:cxn>
                <a:cxn ang="f46">
                  <a:pos x="f83" y="f82"/>
                </a:cxn>
                <a:cxn ang="f46">
                  <a:pos x="f84" y="f80"/>
                </a:cxn>
                <a:cxn ang="f46">
                  <a:pos x="f85" y="f86"/>
                </a:cxn>
                <a:cxn ang="f46">
                  <a:pos x="f87" y="f88"/>
                </a:cxn>
                <a:cxn ang="f46">
                  <a:pos x="f81" y="f89"/>
                </a:cxn>
                <a:cxn ang="f46">
                  <a:pos x="f79" y="f90"/>
                </a:cxn>
                <a:cxn ang="f46">
                  <a:pos x="f79" y="f80"/>
                </a:cxn>
              </a:cxnLst>
              <a:rect l="f75" t="f78" r="f76" b="f77"/>
              <a:pathLst>
                <a:path w="2477490" h="149072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FFFFFF">
                <a:alpha val="90000"/>
              </a:srgbClr>
            </a:solidFill>
            <a:ln w="12600" cap="flat">
              <a:solidFill>
                <a:srgbClr val="4472C4"/>
              </a:solidFill>
              <a:prstDash val="solid"/>
              <a:miter/>
            </a:ln>
          </p:spPr>
          <p:txBody>
            <a:bodyPr vert="horz" wrap="square" lIns="75960" tIns="65160" rIns="75960" bIns="6516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a:ln>
                    <a:noFill/>
                  </a:ln>
                  <a:solidFill>
                    <a:srgbClr val="000000"/>
                  </a:solidFill>
                  <a:latin typeface="Calibri" pitchFamily="18"/>
                  <a:ea typeface="Arial Unicode MS" pitchFamily="2"/>
                  <a:cs typeface="Arial Unicode MS" pitchFamily="2"/>
                </a:rPr>
                <a:t>Market rigidity/rent introduced by putting a high price on a transaction, in order to, ironically, guarantee market efficiency</a:t>
              </a:r>
            </a:p>
          </p:txBody>
        </p:sp>
        <p:sp>
          <p:nvSpPr>
            <p:cNvPr id="11" name="Freeform: Shape 10">
              <a:extLst>
                <a:ext uri="{FF2B5EF4-FFF2-40B4-BE49-F238E27FC236}">
                  <a16:creationId xmlns:a16="http://schemas.microsoft.com/office/drawing/2014/main" id="{1CEBF6C2-8CB7-4D45-B41F-DEF66C6FDE84}"/>
                </a:ext>
              </a:extLst>
            </p:cNvPr>
            <p:cNvSpPr/>
            <p:nvPr/>
          </p:nvSpPr>
          <p:spPr>
            <a:xfrm>
              <a:off x="3153600" y="763560"/>
              <a:ext cx="1967039" cy="983519"/>
            </a:xfrm>
            <a:custGeom>
              <a:avLst/>
              <a:gdLst>
                <a:gd name="f0" fmla="val 10800000"/>
                <a:gd name="f1" fmla="val 5400000"/>
                <a:gd name="f2" fmla="val 180"/>
                <a:gd name="f3" fmla="val w"/>
                <a:gd name="f4" fmla="val h"/>
                <a:gd name="f5" fmla="val 0"/>
                <a:gd name="f6" fmla="val 1967149"/>
                <a:gd name="f7" fmla="val 983574"/>
                <a:gd name="f8" fmla="val 98357"/>
                <a:gd name="f9" fmla="val 44036"/>
                <a:gd name="f10" fmla="val 1868792"/>
                <a:gd name="f11" fmla="val 1923113"/>
                <a:gd name="f12" fmla="val 885217"/>
                <a:gd name="f13" fmla="val 939538"/>
                <a:gd name="f14" fmla="+- 0 0 0"/>
                <a:gd name="f15" fmla="*/ f3 1 1967149"/>
                <a:gd name="f16" fmla="*/ f4 1 983574"/>
                <a:gd name="f17" fmla="val f5"/>
                <a:gd name="f18" fmla="val f6"/>
                <a:gd name="f19" fmla="val f7"/>
                <a:gd name="f20" fmla="*/ f14 f0 1"/>
                <a:gd name="f21" fmla="+- f19 0 f17"/>
                <a:gd name="f22" fmla="+- f18 0 f17"/>
                <a:gd name="f23" fmla="*/ f20 1 f2"/>
                <a:gd name="f24" fmla="*/ f22 1 1967149"/>
                <a:gd name="f25" fmla="*/ f21 1 983574"/>
                <a:gd name="f26" fmla="*/ 0 f22 1"/>
                <a:gd name="f27" fmla="*/ 98357 f21 1"/>
                <a:gd name="f28" fmla="*/ 98357 f22 1"/>
                <a:gd name="f29" fmla="*/ 0 f21 1"/>
                <a:gd name="f30" fmla="*/ 1868792 f22 1"/>
                <a:gd name="f31" fmla="*/ 1967149 f22 1"/>
                <a:gd name="f32" fmla="*/ 885217 f21 1"/>
                <a:gd name="f33" fmla="*/ 983574 f21 1"/>
                <a:gd name="f34" fmla="+- f23 0 f1"/>
                <a:gd name="f35" fmla="*/ f26 1 1967149"/>
                <a:gd name="f36" fmla="*/ f27 1 983574"/>
                <a:gd name="f37" fmla="*/ f28 1 1967149"/>
                <a:gd name="f38" fmla="*/ f29 1 983574"/>
                <a:gd name="f39" fmla="*/ f30 1 1967149"/>
                <a:gd name="f40" fmla="*/ f31 1 1967149"/>
                <a:gd name="f41" fmla="*/ f32 1 983574"/>
                <a:gd name="f42" fmla="*/ f33 1 98357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967149" h="98357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600" cap="flat">
              <a:solidFill>
                <a:srgbClr val="FFFFFF"/>
              </a:solidFill>
              <a:prstDash val="solid"/>
              <a:miter/>
            </a:ln>
          </p:spPr>
          <p:txBody>
            <a:bodyPr vert="horz" wrap="square" lIns="63000" tIns="51840" rIns="63000" bIns="51840" anchor="ctr" anchorCtr="1" compatLnSpc="0">
              <a:noAutofit/>
            </a:bodyPr>
            <a:lstStyle/>
            <a:p>
              <a:pPr marL="0" marR="0" lvl="0" indent="0" algn="ctr" rtl="0" hangingPunct="1">
                <a:lnSpc>
                  <a:spcPct val="90000"/>
                </a:lnSpc>
                <a:spcBef>
                  <a:spcPts val="0"/>
                </a:spcBef>
                <a:spcAft>
                  <a:spcPts val="799"/>
                </a:spcAft>
                <a:buNone/>
                <a:tabLst/>
              </a:pPr>
              <a:r>
                <a:rPr lang="en-GB" sz="1800" b="0" i="0" u="none" strike="noStrike" kern="1200" spc="0" baseline="0">
                  <a:ln>
                    <a:noFill/>
                  </a:ln>
                  <a:solidFill>
                    <a:srgbClr val="FFFFFF"/>
                  </a:solidFill>
                  <a:latin typeface="Calibri" pitchFamily="18"/>
                  <a:ea typeface="Arial Unicode MS" pitchFamily="2"/>
                  <a:cs typeface="Arial Unicode MS" pitchFamily="2"/>
                </a:rPr>
                <a:t>Why?</a:t>
              </a:r>
            </a:p>
          </p:txBody>
        </p:sp>
        <p:sp>
          <p:nvSpPr>
            <p:cNvPr id="12" name="Freeform: Shape 11">
              <a:extLst>
                <a:ext uri="{FF2B5EF4-FFF2-40B4-BE49-F238E27FC236}">
                  <a16:creationId xmlns:a16="http://schemas.microsoft.com/office/drawing/2014/main" id="{D76748CE-38C6-4428-A87C-49ADD521138B}"/>
                </a:ext>
              </a:extLst>
            </p:cNvPr>
            <p:cNvSpPr/>
            <p:nvPr/>
          </p:nvSpPr>
          <p:spPr>
            <a:xfrm>
              <a:off x="3350160" y="1747439"/>
              <a:ext cx="169920" cy="750600"/>
            </a:xfrm>
            <a:custGeom>
              <a:avLst/>
              <a:gdLst>
                <a:gd name="f0" fmla="val w"/>
                <a:gd name="f1" fmla="val h"/>
                <a:gd name="f2" fmla="val 0"/>
                <a:gd name="f3" fmla="val 169812"/>
                <a:gd name="f4" fmla="val 750683"/>
                <a:gd name="f5" fmla="*/ f0 1 169812"/>
                <a:gd name="f6" fmla="*/ f1 1 750683"/>
                <a:gd name="f7" fmla="val f2"/>
                <a:gd name="f8" fmla="val f3"/>
                <a:gd name="f9" fmla="val f4"/>
                <a:gd name="f10" fmla="+- f9 0 f7"/>
                <a:gd name="f11" fmla="+- f8 0 f7"/>
                <a:gd name="f12" fmla="*/ f11 1 169812"/>
                <a:gd name="f13" fmla="*/ f10 1 750683"/>
                <a:gd name="f14" fmla="*/ 0 1 f12"/>
                <a:gd name="f15" fmla="*/ 169812 1 f12"/>
                <a:gd name="f16" fmla="*/ 0 1 f13"/>
                <a:gd name="f17" fmla="*/ 750683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69812" h="750683">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13" name="Freeform: Shape 12">
              <a:extLst>
                <a:ext uri="{FF2B5EF4-FFF2-40B4-BE49-F238E27FC236}">
                  <a16:creationId xmlns:a16="http://schemas.microsoft.com/office/drawing/2014/main" id="{441777D3-635F-477E-8D7E-E58A49F25F84}"/>
                </a:ext>
              </a:extLst>
            </p:cNvPr>
            <p:cNvSpPr/>
            <p:nvPr/>
          </p:nvSpPr>
          <p:spPr>
            <a:xfrm>
              <a:off x="3520079" y="2006280"/>
              <a:ext cx="2033280" cy="983519"/>
            </a:xfrm>
            <a:custGeom>
              <a:avLst/>
              <a:gdLst>
                <a:gd name="f0" fmla="val 10800000"/>
                <a:gd name="f1" fmla="val 5400000"/>
                <a:gd name="f2" fmla="val 180"/>
                <a:gd name="f3" fmla="val w"/>
                <a:gd name="f4" fmla="val h"/>
                <a:gd name="f5" fmla="val 0"/>
                <a:gd name="f6" fmla="val 2033276"/>
                <a:gd name="f7" fmla="val 983574"/>
                <a:gd name="f8" fmla="val 98357"/>
                <a:gd name="f9" fmla="val 44036"/>
                <a:gd name="f10" fmla="val 1934919"/>
                <a:gd name="f11" fmla="val 1989240"/>
                <a:gd name="f12" fmla="val 885217"/>
                <a:gd name="f13" fmla="val 939538"/>
                <a:gd name="f14" fmla="+- 0 0 0"/>
                <a:gd name="f15" fmla="*/ f3 1 2033276"/>
                <a:gd name="f16" fmla="*/ f4 1 983574"/>
                <a:gd name="f17" fmla="val f5"/>
                <a:gd name="f18" fmla="val f6"/>
                <a:gd name="f19" fmla="val f7"/>
                <a:gd name="f20" fmla="*/ f14 f0 1"/>
                <a:gd name="f21" fmla="+- f19 0 f17"/>
                <a:gd name="f22" fmla="+- f18 0 f17"/>
                <a:gd name="f23" fmla="*/ f20 1 f2"/>
                <a:gd name="f24" fmla="*/ f22 1 2033276"/>
                <a:gd name="f25" fmla="*/ f21 1 983574"/>
                <a:gd name="f26" fmla="*/ 0 f22 1"/>
                <a:gd name="f27" fmla="*/ 98357 f21 1"/>
                <a:gd name="f28" fmla="*/ 98357 f22 1"/>
                <a:gd name="f29" fmla="*/ 0 f21 1"/>
                <a:gd name="f30" fmla="*/ 1934919 f22 1"/>
                <a:gd name="f31" fmla="*/ 2033276 f22 1"/>
                <a:gd name="f32" fmla="*/ 885217 f21 1"/>
                <a:gd name="f33" fmla="*/ 983574 f21 1"/>
                <a:gd name="f34" fmla="+- f23 0 f1"/>
                <a:gd name="f35" fmla="*/ f26 1 2033276"/>
                <a:gd name="f36" fmla="*/ f27 1 983574"/>
                <a:gd name="f37" fmla="*/ f28 1 2033276"/>
                <a:gd name="f38" fmla="*/ f29 1 983574"/>
                <a:gd name="f39" fmla="*/ f30 1 2033276"/>
                <a:gd name="f40" fmla="*/ f31 1 2033276"/>
                <a:gd name="f41" fmla="*/ f32 1 983574"/>
                <a:gd name="f42" fmla="*/ f33 1 98357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033276" h="98357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61200" tIns="50400" rIns="61200" bIns="5040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a:ln>
                    <a:noFill/>
                  </a:ln>
                  <a:solidFill>
                    <a:srgbClr val="000000"/>
                  </a:solidFill>
                  <a:latin typeface="Calibri" pitchFamily="18"/>
                  <a:ea typeface="Arial Unicode MS" pitchFamily="2"/>
                  <a:cs typeface="Arial Unicode MS" pitchFamily="2"/>
                </a:rPr>
                <a:t>Property rights: creation &amp; protection of rent</a:t>
              </a:r>
            </a:p>
          </p:txBody>
        </p:sp>
        <p:sp>
          <p:nvSpPr>
            <p:cNvPr id="14" name="Freeform: Shape 13">
              <a:extLst>
                <a:ext uri="{FF2B5EF4-FFF2-40B4-BE49-F238E27FC236}">
                  <a16:creationId xmlns:a16="http://schemas.microsoft.com/office/drawing/2014/main" id="{9E5D222A-6F41-4377-8878-D168EC916BE4}"/>
                </a:ext>
              </a:extLst>
            </p:cNvPr>
            <p:cNvSpPr/>
            <p:nvPr/>
          </p:nvSpPr>
          <p:spPr>
            <a:xfrm>
              <a:off x="3350160" y="1747439"/>
              <a:ext cx="153720" cy="1781640"/>
            </a:xfrm>
            <a:custGeom>
              <a:avLst/>
              <a:gdLst>
                <a:gd name="f0" fmla="val w"/>
                <a:gd name="f1" fmla="val h"/>
                <a:gd name="f2" fmla="val 0"/>
                <a:gd name="f3" fmla="val 153650"/>
                <a:gd name="f4" fmla="val 1781784"/>
                <a:gd name="f5" fmla="*/ f0 1 153650"/>
                <a:gd name="f6" fmla="*/ f1 1 1781784"/>
                <a:gd name="f7" fmla="val f2"/>
                <a:gd name="f8" fmla="val f3"/>
                <a:gd name="f9" fmla="val f4"/>
                <a:gd name="f10" fmla="+- f9 0 f7"/>
                <a:gd name="f11" fmla="+- f8 0 f7"/>
                <a:gd name="f12" fmla="*/ f11 1 153650"/>
                <a:gd name="f13" fmla="*/ f10 1 1781784"/>
                <a:gd name="f14" fmla="*/ 0 1 f12"/>
                <a:gd name="f15" fmla="*/ 153650 1 f12"/>
                <a:gd name="f16" fmla="*/ 0 1 f13"/>
                <a:gd name="f17" fmla="*/ 1781784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53650" h="1781784">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15" name="Freeform: Shape 14">
              <a:extLst>
                <a:ext uri="{FF2B5EF4-FFF2-40B4-BE49-F238E27FC236}">
                  <a16:creationId xmlns:a16="http://schemas.microsoft.com/office/drawing/2014/main" id="{0B09C4D3-97EA-4BD0-96D6-B8A916029485}"/>
                </a:ext>
              </a:extLst>
            </p:cNvPr>
            <p:cNvSpPr/>
            <p:nvPr/>
          </p:nvSpPr>
          <p:spPr>
            <a:xfrm>
              <a:off x="3503879" y="3197880"/>
              <a:ext cx="2239560" cy="662040"/>
            </a:xfrm>
            <a:custGeom>
              <a:avLst/>
              <a:gdLst>
                <a:gd name="f0" fmla="val 10800000"/>
                <a:gd name="f1" fmla="val 5400000"/>
                <a:gd name="f2" fmla="val 180"/>
                <a:gd name="f3" fmla="val w"/>
                <a:gd name="f4" fmla="val h"/>
                <a:gd name="f5" fmla="val 0"/>
                <a:gd name="f6" fmla="val 2239387"/>
                <a:gd name="f7" fmla="val 662201"/>
                <a:gd name="f8" fmla="val 66220"/>
                <a:gd name="f9" fmla="val 29648"/>
                <a:gd name="f10" fmla="val 2173167"/>
                <a:gd name="f11" fmla="val 2209739"/>
                <a:gd name="f12" fmla="val 595981"/>
                <a:gd name="f13" fmla="val 632553"/>
                <a:gd name="f14" fmla="+- 0 0 0"/>
                <a:gd name="f15" fmla="*/ f3 1 2239387"/>
                <a:gd name="f16" fmla="*/ f4 1 662201"/>
                <a:gd name="f17" fmla="val f5"/>
                <a:gd name="f18" fmla="val f6"/>
                <a:gd name="f19" fmla="val f7"/>
                <a:gd name="f20" fmla="*/ f14 f0 1"/>
                <a:gd name="f21" fmla="+- f19 0 f17"/>
                <a:gd name="f22" fmla="+- f18 0 f17"/>
                <a:gd name="f23" fmla="*/ f20 1 f2"/>
                <a:gd name="f24" fmla="*/ f22 1 2239387"/>
                <a:gd name="f25" fmla="*/ f21 1 662201"/>
                <a:gd name="f26" fmla="*/ 0 f22 1"/>
                <a:gd name="f27" fmla="*/ 66220 f21 1"/>
                <a:gd name="f28" fmla="*/ 66220 f22 1"/>
                <a:gd name="f29" fmla="*/ 0 f21 1"/>
                <a:gd name="f30" fmla="*/ 2173167 f22 1"/>
                <a:gd name="f31" fmla="*/ 2239387 f22 1"/>
                <a:gd name="f32" fmla="*/ 595981 f21 1"/>
                <a:gd name="f33" fmla="*/ 662201 f21 1"/>
                <a:gd name="f34" fmla="+- f23 0 f1"/>
                <a:gd name="f35" fmla="*/ f26 1 2239387"/>
                <a:gd name="f36" fmla="*/ f27 1 662201"/>
                <a:gd name="f37" fmla="*/ f28 1 2239387"/>
                <a:gd name="f38" fmla="*/ f29 1 662201"/>
                <a:gd name="f39" fmla="*/ f30 1 2239387"/>
                <a:gd name="f40" fmla="*/ f31 1 2239387"/>
                <a:gd name="f41" fmla="*/ f32 1 662201"/>
                <a:gd name="f42" fmla="*/ f33 1 66220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239387" h="66220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51840" tIns="41040" rIns="51840" bIns="4104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a:ln>
                    <a:noFill/>
                  </a:ln>
                  <a:solidFill>
                    <a:srgbClr val="000000"/>
                  </a:solidFill>
                  <a:latin typeface="Calibri" pitchFamily="18"/>
                  <a:ea typeface="Arial Unicode MS" pitchFamily="2"/>
                  <a:cs typeface="Arial Unicode MS" pitchFamily="2"/>
                </a:rPr>
                <a:t>Encourage production of knowledge</a:t>
              </a:r>
            </a:p>
          </p:txBody>
        </p:sp>
        <p:sp>
          <p:nvSpPr>
            <p:cNvPr id="16" name="Freeform: Shape 15">
              <a:extLst>
                <a:ext uri="{FF2B5EF4-FFF2-40B4-BE49-F238E27FC236}">
                  <a16:creationId xmlns:a16="http://schemas.microsoft.com/office/drawing/2014/main" id="{63AA9A8F-3F30-434E-A4FD-648EF12B1A3F}"/>
                </a:ext>
              </a:extLst>
            </p:cNvPr>
            <p:cNvSpPr/>
            <p:nvPr/>
          </p:nvSpPr>
          <p:spPr>
            <a:xfrm>
              <a:off x="3350160" y="1747439"/>
              <a:ext cx="139320" cy="2621520"/>
            </a:xfrm>
            <a:custGeom>
              <a:avLst/>
              <a:gdLst>
                <a:gd name="f0" fmla="val w"/>
                <a:gd name="f1" fmla="val h"/>
                <a:gd name="f2" fmla="val 0"/>
                <a:gd name="f3" fmla="val 139266"/>
                <a:gd name="f4" fmla="val 2621644"/>
                <a:gd name="f5" fmla="*/ f0 1 139266"/>
                <a:gd name="f6" fmla="*/ f1 1 2621644"/>
                <a:gd name="f7" fmla="val f2"/>
                <a:gd name="f8" fmla="val f3"/>
                <a:gd name="f9" fmla="val f4"/>
                <a:gd name="f10" fmla="+- f9 0 f7"/>
                <a:gd name="f11" fmla="+- f8 0 f7"/>
                <a:gd name="f12" fmla="*/ f11 1 139266"/>
                <a:gd name="f13" fmla="*/ f10 1 2621644"/>
                <a:gd name="f14" fmla="*/ 0 1 f12"/>
                <a:gd name="f15" fmla="*/ 139266 1 f12"/>
                <a:gd name="f16" fmla="*/ 0 1 f13"/>
                <a:gd name="f17" fmla="*/ 2621644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39266" h="2621644">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17" name="Freeform: Shape 16">
              <a:extLst>
                <a:ext uri="{FF2B5EF4-FFF2-40B4-BE49-F238E27FC236}">
                  <a16:creationId xmlns:a16="http://schemas.microsoft.com/office/drawing/2014/main" id="{C68712BE-C8D8-4C92-BC43-BD6A676D17A3}"/>
                </a:ext>
              </a:extLst>
            </p:cNvPr>
            <p:cNvSpPr/>
            <p:nvPr/>
          </p:nvSpPr>
          <p:spPr>
            <a:xfrm>
              <a:off x="3489480" y="4046759"/>
              <a:ext cx="2423880" cy="644040"/>
            </a:xfrm>
            <a:custGeom>
              <a:avLst/>
              <a:gdLst>
                <a:gd name="f0" fmla="val 10800000"/>
                <a:gd name="f1" fmla="val 5400000"/>
                <a:gd name="f2" fmla="val 180"/>
                <a:gd name="f3" fmla="val w"/>
                <a:gd name="f4" fmla="val h"/>
                <a:gd name="f5" fmla="val 0"/>
                <a:gd name="f6" fmla="val 2423968"/>
                <a:gd name="f7" fmla="val 644172"/>
                <a:gd name="f8" fmla="val 64417"/>
                <a:gd name="f9" fmla="val 28840"/>
                <a:gd name="f10" fmla="val 2359551"/>
                <a:gd name="f11" fmla="val 2395128"/>
                <a:gd name="f12" fmla="val 579755"/>
                <a:gd name="f13" fmla="val 615332"/>
                <a:gd name="f14" fmla="+- 0 0 0"/>
                <a:gd name="f15" fmla="*/ f3 1 2423968"/>
                <a:gd name="f16" fmla="*/ f4 1 644172"/>
                <a:gd name="f17" fmla="val f5"/>
                <a:gd name="f18" fmla="val f6"/>
                <a:gd name="f19" fmla="val f7"/>
                <a:gd name="f20" fmla="*/ f14 f0 1"/>
                <a:gd name="f21" fmla="+- f19 0 f17"/>
                <a:gd name="f22" fmla="+- f18 0 f17"/>
                <a:gd name="f23" fmla="*/ f20 1 f2"/>
                <a:gd name="f24" fmla="*/ f22 1 2423968"/>
                <a:gd name="f25" fmla="*/ f21 1 644172"/>
                <a:gd name="f26" fmla="*/ 0 f22 1"/>
                <a:gd name="f27" fmla="*/ 64417 f21 1"/>
                <a:gd name="f28" fmla="*/ 64417 f22 1"/>
                <a:gd name="f29" fmla="*/ 0 f21 1"/>
                <a:gd name="f30" fmla="*/ 2359551 f22 1"/>
                <a:gd name="f31" fmla="*/ 2423968 f22 1"/>
                <a:gd name="f32" fmla="*/ 579755 f21 1"/>
                <a:gd name="f33" fmla="*/ 644172 f21 1"/>
                <a:gd name="f34" fmla="+- f23 0 f1"/>
                <a:gd name="f35" fmla="*/ f26 1 2423968"/>
                <a:gd name="f36" fmla="*/ f27 1 644172"/>
                <a:gd name="f37" fmla="*/ f28 1 2423968"/>
                <a:gd name="f38" fmla="*/ f29 1 644172"/>
                <a:gd name="f39" fmla="*/ f30 1 2423968"/>
                <a:gd name="f40" fmla="*/ f31 1 2423968"/>
                <a:gd name="f41" fmla="*/ f32 1 644172"/>
                <a:gd name="f42" fmla="*/ f33 1 64417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423968" h="64417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51120" tIns="40320" rIns="51120" bIns="4032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a:ln>
                    <a:noFill/>
                  </a:ln>
                  <a:solidFill>
                    <a:srgbClr val="000000"/>
                  </a:solidFill>
                  <a:latin typeface="Calibri" pitchFamily="18"/>
                  <a:ea typeface="Arial Unicode MS" pitchFamily="2"/>
                  <a:cs typeface="Arial Unicode MS" pitchFamily="2"/>
                </a:rPr>
                <a:t>Encourage disclosure and sharing</a:t>
              </a:r>
            </a:p>
          </p:txBody>
        </p:sp>
        <p:sp>
          <p:nvSpPr>
            <p:cNvPr id="18" name="Freeform: Shape 17">
              <a:extLst>
                <a:ext uri="{FF2B5EF4-FFF2-40B4-BE49-F238E27FC236}">
                  <a16:creationId xmlns:a16="http://schemas.microsoft.com/office/drawing/2014/main" id="{610CA6CF-DAE5-4386-A010-59323B0F2CA6}"/>
                </a:ext>
              </a:extLst>
            </p:cNvPr>
            <p:cNvSpPr/>
            <p:nvPr/>
          </p:nvSpPr>
          <p:spPr>
            <a:xfrm>
              <a:off x="3350160" y="1747439"/>
              <a:ext cx="137520" cy="3763080"/>
            </a:xfrm>
            <a:custGeom>
              <a:avLst/>
              <a:gdLst>
                <a:gd name="f0" fmla="val w"/>
                <a:gd name="f1" fmla="val h"/>
                <a:gd name="f2" fmla="val 0"/>
                <a:gd name="f3" fmla="val 137503"/>
                <a:gd name="f4" fmla="val 3762989"/>
                <a:gd name="f5" fmla="*/ f0 1 137503"/>
                <a:gd name="f6" fmla="*/ f1 1 3762989"/>
                <a:gd name="f7" fmla="val f2"/>
                <a:gd name="f8" fmla="val f3"/>
                <a:gd name="f9" fmla="val f4"/>
                <a:gd name="f10" fmla="+- f9 0 f7"/>
                <a:gd name="f11" fmla="+- f8 0 f7"/>
                <a:gd name="f12" fmla="*/ f11 1 137503"/>
                <a:gd name="f13" fmla="*/ f10 1 3762989"/>
                <a:gd name="f14" fmla="*/ 0 1 f12"/>
                <a:gd name="f15" fmla="*/ 137503 1 f12"/>
                <a:gd name="f16" fmla="*/ 0 1 f13"/>
                <a:gd name="f17" fmla="*/ 376298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37503" h="3762989">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19" name="Freeform: Shape 18">
              <a:extLst>
                <a:ext uri="{FF2B5EF4-FFF2-40B4-BE49-F238E27FC236}">
                  <a16:creationId xmlns:a16="http://schemas.microsoft.com/office/drawing/2014/main" id="{AE65B546-ED3F-4644-B7B7-96048B54D0ED}"/>
                </a:ext>
              </a:extLst>
            </p:cNvPr>
            <p:cNvSpPr/>
            <p:nvPr/>
          </p:nvSpPr>
          <p:spPr>
            <a:xfrm>
              <a:off x="3487679" y="4926240"/>
              <a:ext cx="2338200" cy="1168200"/>
            </a:xfrm>
            <a:custGeom>
              <a:avLst/>
              <a:gdLst>
                <a:gd name="f0" fmla="val 10800000"/>
                <a:gd name="f1" fmla="val 5400000"/>
                <a:gd name="f2" fmla="val 180"/>
                <a:gd name="f3" fmla="val w"/>
                <a:gd name="f4" fmla="val h"/>
                <a:gd name="f5" fmla="val 0"/>
                <a:gd name="f6" fmla="val 2338200"/>
                <a:gd name="f7" fmla="val 1168270"/>
                <a:gd name="f8" fmla="val 116827"/>
                <a:gd name="f9" fmla="val 52305"/>
                <a:gd name="f10" fmla="val 2221373"/>
                <a:gd name="f11" fmla="val 2285895"/>
                <a:gd name="f12" fmla="val 1051443"/>
                <a:gd name="f13" fmla="val 1115965"/>
                <a:gd name="f14" fmla="+- 0 0 0"/>
                <a:gd name="f15" fmla="*/ f3 1 2338200"/>
                <a:gd name="f16" fmla="*/ f4 1 1168270"/>
                <a:gd name="f17" fmla="val f5"/>
                <a:gd name="f18" fmla="val f6"/>
                <a:gd name="f19" fmla="val f7"/>
                <a:gd name="f20" fmla="*/ f14 f0 1"/>
                <a:gd name="f21" fmla="+- f19 0 f17"/>
                <a:gd name="f22" fmla="+- f18 0 f17"/>
                <a:gd name="f23" fmla="*/ f20 1 f2"/>
                <a:gd name="f24" fmla="*/ f22 1 2338200"/>
                <a:gd name="f25" fmla="*/ f21 1 1168270"/>
                <a:gd name="f26" fmla="*/ 0 f22 1"/>
                <a:gd name="f27" fmla="*/ 116827 f21 1"/>
                <a:gd name="f28" fmla="*/ 116827 f22 1"/>
                <a:gd name="f29" fmla="*/ 0 f21 1"/>
                <a:gd name="f30" fmla="*/ 2221373 f22 1"/>
                <a:gd name="f31" fmla="*/ 2338200 f22 1"/>
                <a:gd name="f32" fmla="*/ 1051443 f21 1"/>
                <a:gd name="f33" fmla="*/ 1168270 f21 1"/>
                <a:gd name="f34" fmla="+- f23 0 f1"/>
                <a:gd name="f35" fmla="*/ f26 1 2338200"/>
                <a:gd name="f36" fmla="*/ f27 1 1168270"/>
                <a:gd name="f37" fmla="*/ f28 1 2338200"/>
                <a:gd name="f38" fmla="*/ f29 1 1168270"/>
                <a:gd name="f39" fmla="*/ f30 1 2338200"/>
                <a:gd name="f40" fmla="*/ f31 1 2338200"/>
                <a:gd name="f41" fmla="*/ f32 1 1168270"/>
                <a:gd name="f42" fmla="*/ f33 1 116827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338200" h="116827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66600" tIns="55800" rIns="66600" bIns="5580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a:ln>
                    <a:noFill/>
                  </a:ln>
                  <a:solidFill>
                    <a:srgbClr val="000000"/>
                  </a:solidFill>
                  <a:latin typeface="Calibri" pitchFamily="18"/>
                  <a:ea typeface="Arial Unicode MS" pitchFamily="2"/>
                  <a:cs typeface="Arial Unicode MS" pitchFamily="2"/>
                </a:rPr>
                <a:t>A substitute for industrial policies (ex, subsidization of innovation of infant industries)</a:t>
              </a:r>
            </a:p>
          </p:txBody>
        </p:sp>
        <p:sp>
          <p:nvSpPr>
            <p:cNvPr id="20" name="Freeform: Shape 19">
              <a:extLst>
                <a:ext uri="{FF2B5EF4-FFF2-40B4-BE49-F238E27FC236}">
                  <a16:creationId xmlns:a16="http://schemas.microsoft.com/office/drawing/2014/main" id="{7EFEA92D-BD88-4F61-8AB9-A0D3B4CEDB0B}"/>
                </a:ext>
              </a:extLst>
            </p:cNvPr>
            <p:cNvSpPr/>
            <p:nvPr/>
          </p:nvSpPr>
          <p:spPr>
            <a:xfrm>
              <a:off x="5789519" y="753119"/>
              <a:ext cx="1967039" cy="983519"/>
            </a:xfrm>
            <a:custGeom>
              <a:avLst/>
              <a:gdLst>
                <a:gd name="f0" fmla="val 10800000"/>
                <a:gd name="f1" fmla="val 5400000"/>
                <a:gd name="f2" fmla="val 180"/>
                <a:gd name="f3" fmla="val w"/>
                <a:gd name="f4" fmla="val h"/>
                <a:gd name="f5" fmla="val 0"/>
                <a:gd name="f6" fmla="val 1967149"/>
                <a:gd name="f7" fmla="val 983574"/>
                <a:gd name="f8" fmla="val 98357"/>
                <a:gd name="f9" fmla="val 44036"/>
                <a:gd name="f10" fmla="val 1868792"/>
                <a:gd name="f11" fmla="val 1923113"/>
                <a:gd name="f12" fmla="val 885217"/>
                <a:gd name="f13" fmla="val 939538"/>
                <a:gd name="f14" fmla="+- 0 0 0"/>
                <a:gd name="f15" fmla="*/ f3 1 1967149"/>
                <a:gd name="f16" fmla="*/ f4 1 983574"/>
                <a:gd name="f17" fmla="val f5"/>
                <a:gd name="f18" fmla="val f6"/>
                <a:gd name="f19" fmla="val f7"/>
                <a:gd name="f20" fmla="*/ f14 f0 1"/>
                <a:gd name="f21" fmla="+- f19 0 f17"/>
                <a:gd name="f22" fmla="+- f18 0 f17"/>
                <a:gd name="f23" fmla="*/ f20 1 f2"/>
                <a:gd name="f24" fmla="*/ f22 1 1967149"/>
                <a:gd name="f25" fmla="*/ f21 1 983574"/>
                <a:gd name="f26" fmla="*/ 0 f22 1"/>
                <a:gd name="f27" fmla="*/ 98357 f21 1"/>
                <a:gd name="f28" fmla="*/ 98357 f22 1"/>
                <a:gd name="f29" fmla="*/ 0 f21 1"/>
                <a:gd name="f30" fmla="*/ 1868792 f22 1"/>
                <a:gd name="f31" fmla="*/ 1967149 f22 1"/>
                <a:gd name="f32" fmla="*/ 885217 f21 1"/>
                <a:gd name="f33" fmla="*/ 983574 f21 1"/>
                <a:gd name="f34" fmla="+- f23 0 f1"/>
                <a:gd name="f35" fmla="*/ f26 1 1967149"/>
                <a:gd name="f36" fmla="*/ f27 1 983574"/>
                <a:gd name="f37" fmla="*/ f28 1 1967149"/>
                <a:gd name="f38" fmla="*/ f29 1 983574"/>
                <a:gd name="f39" fmla="*/ f30 1 1967149"/>
                <a:gd name="f40" fmla="*/ f31 1 1967149"/>
                <a:gd name="f41" fmla="*/ f32 1 983574"/>
                <a:gd name="f42" fmla="*/ f33 1 98357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967149" h="98357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600" cap="flat">
              <a:solidFill>
                <a:srgbClr val="FFFFFF"/>
              </a:solidFill>
              <a:prstDash val="solid"/>
              <a:miter/>
            </a:ln>
          </p:spPr>
          <p:txBody>
            <a:bodyPr vert="horz" wrap="square" lIns="63000" tIns="51840" rIns="63000" bIns="51840" anchor="ctr" anchorCtr="1" compatLnSpc="0">
              <a:noAutofit/>
            </a:bodyPr>
            <a:lstStyle/>
            <a:p>
              <a:pPr marL="0" marR="0" lvl="0" indent="0" algn="ctr" rtl="0" hangingPunct="1">
                <a:lnSpc>
                  <a:spcPct val="90000"/>
                </a:lnSpc>
                <a:spcBef>
                  <a:spcPts val="0"/>
                </a:spcBef>
                <a:spcAft>
                  <a:spcPts val="799"/>
                </a:spcAft>
                <a:buNone/>
                <a:tabLst/>
              </a:pPr>
              <a:r>
                <a:rPr lang="en-GB" sz="1800" b="0" i="0" u="none" strike="noStrike" kern="1200" spc="0" baseline="0">
                  <a:ln>
                    <a:noFill/>
                  </a:ln>
                  <a:solidFill>
                    <a:srgbClr val="FFFFFF"/>
                  </a:solidFill>
                  <a:latin typeface="Calibri" pitchFamily="18"/>
                  <a:ea typeface="Arial Unicode MS" pitchFamily="2"/>
                  <a:cs typeface="Arial Unicode MS" pitchFamily="2"/>
                </a:rPr>
                <a:t>Problems</a:t>
              </a:r>
            </a:p>
          </p:txBody>
        </p:sp>
        <p:sp>
          <p:nvSpPr>
            <p:cNvPr id="21" name="Freeform: Shape 20">
              <a:extLst>
                <a:ext uri="{FF2B5EF4-FFF2-40B4-BE49-F238E27FC236}">
                  <a16:creationId xmlns:a16="http://schemas.microsoft.com/office/drawing/2014/main" id="{DA553A06-7BE4-4712-A689-48C71FC6D2B2}"/>
                </a:ext>
              </a:extLst>
            </p:cNvPr>
            <p:cNvSpPr/>
            <p:nvPr/>
          </p:nvSpPr>
          <p:spPr>
            <a:xfrm>
              <a:off x="5986080" y="1736639"/>
              <a:ext cx="212760" cy="750600"/>
            </a:xfrm>
            <a:custGeom>
              <a:avLst/>
              <a:gdLst>
                <a:gd name="f0" fmla="val w"/>
                <a:gd name="f1" fmla="val h"/>
                <a:gd name="f2" fmla="val 0"/>
                <a:gd name="f3" fmla="val 212865"/>
                <a:gd name="f4" fmla="val 750683"/>
                <a:gd name="f5" fmla="*/ f0 1 212865"/>
                <a:gd name="f6" fmla="*/ f1 1 750683"/>
                <a:gd name="f7" fmla="val f2"/>
                <a:gd name="f8" fmla="val f3"/>
                <a:gd name="f9" fmla="val f4"/>
                <a:gd name="f10" fmla="+- f9 0 f7"/>
                <a:gd name="f11" fmla="+- f8 0 f7"/>
                <a:gd name="f12" fmla="*/ f11 1 212865"/>
                <a:gd name="f13" fmla="*/ f10 1 750683"/>
                <a:gd name="f14" fmla="*/ 0 1 f12"/>
                <a:gd name="f15" fmla="*/ 212865 1 f12"/>
                <a:gd name="f16" fmla="*/ 0 1 f13"/>
                <a:gd name="f17" fmla="*/ 750683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12865" h="750683">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22" name="Freeform: Shape 21">
              <a:extLst>
                <a:ext uri="{FF2B5EF4-FFF2-40B4-BE49-F238E27FC236}">
                  <a16:creationId xmlns:a16="http://schemas.microsoft.com/office/drawing/2014/main" id="{7831ADF5-F110-412D-8C4F-C9F3C7E3668C}"/>
                </a:ext>
              </a:extLst>
            </p:cNvPr>
            <p:cNvSpPr/>
            <p:nvPr/>
          </p:nvSpPr>
          <p:spPr>
            <a:xfrm>
              <a:off x="6198840" y="1995480"/>
              <a:ext cx="2754719" cy="983519"/>
            </a:xfrm>
            <a:custGeom>
              <a:avLst/>
              <a:gdLst>
                <a:gd name="f0" fmla="val 10800000"/>
                <a:gd name="f1" fmla="val 5400000"/>
                <a:gd name="f2" fmla="val 180"/>
                <a:gd name="f3" fmla="val w"/>
                <a:gd name="f4" fmla="val h"/>
                <a:gd name="f5" fmla="val 0"/>
                <a:gd name="f6" fmla="val 2754780"/>
                <a:gd name="f7" fmla="val 983574"/>
                <a:gd name="f8" fmla="val 98357"/>
                <a:gd name="f9" fmla="val 44036"/>
                <a:gd name="f10" fmla="val 2656423"/>
                <a:gd name="f11" fmla="val 2710744"/>
                <a:gd name="f12" fmla="val 885217"/>
                <a:gd name="f13" fmla="val 939538"/>
                <a:gd name="f14" fmla="+- 0 0 0"/>
                <a:gd name="f15" fmla="*/ f3 1 2754780"/>
                <a:gd name="f16" fmla="*/ f4 1 983574"/>
                <a:gd name="f17" fmla="val f5"/>
                <a:gd name="f18" fmla="val f6"/>
                <a:gd name="f19" fmla="val f7"/>
                <a:gd name="f20" fmla="*/ f14 f0 1"/>
                <a:gd name="f21" fmla="+- f19 0 f17"/>
                <a:gd name="f22" fmla="+- f18 0 f17"/>
                <a:gd name="f23" fmla="*/ f20 1 f2"/>
                <a:gd name="f24" fmla="*/ f22 1 2754780"/>
                <a:gd name="f25" fmla="*/ f21 1 983574"/>
                <a:gd name="f26" fmla="*/ 0 f22 1"/>
                <a:gd name="f27" fmla="*/ 98357 f21 1"/>
                <a:gd name="f28" fmla="*/ 98357 f22 1"/>
                <a:gd name="f29" fmla="*/ 0 f21 1"/>
                <a:gd name="f30" fmla="*/ 2656423 f22 1"/>
                <a:gd name="f31" fmla="*/ 2754780 f22 1"/>
                <a:gd name="f32" fmla="*/ 885217 f21 1"/>
                <a:gd name="f33" fmla="*/ 983574 f21 1"/>
                <a:gd name="f34" fmla="+- f23 0 f1"/>
                <a:gd name="f35" fmla="*/ f26 1 2754780"/>
                <a:gd name="f36" fmla="*/ f27 1 983574"/>
                <a:gd name="f37" fmla="*/ f28 1 2754780"/>
                <a:gd name="f38" fmla="*/ f29 1 983574"/>
                <a:gd name="f39" fmla="*/ f30 1 2754780"/>
                <a:gd name="f40" fmla="*/ f31 1 2754780"/>
                <a:gd name="f41" fmla="*/ f32 1 983574"/>
                <a:gd name="f42" fmla="*/ f33 1 98357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754780" h="98357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61200" tIns="50400" rIns="61200" bIns="5040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a:ln>
                    <a:noFill/>
                  </a:ln>
                  <a:solidFill>
                    <a:srgbClr val="000000"/>
                  </a:solidFill>
                  <a:latin typeface="Calibri" pitchFamily="18"/>
                  <a:ea typeface="Arial Unicode MS" pitchFamily="2"/>
                  <a:cs typeface="Arial Unicode MS" pitchFamily="2"/>
                </a:rPr>
                <a:t>Unequal power: large organizations and economies in knowledge production and appropriation</a:t>
              </a:r>
            </a:p>
          </p:txBody>
        </p:sp>
        <p:sp>
          <p:nvSpPr>
            <p:cNvPr id="23" name="Freeform: Shape 22">
              <a:extLst>
                <a:ext uri="{FF2B5EF4-FFF2-40B4-BE49-F238E27FC236}">
                  <a16:creationId xmlns:a16="http://schemas.microsoft.com/office/drawing/2014/main" id="{F09E3CFB-C74F-4C8B-AE34-2876BC2961A0}"/>
                </a:ext>
              </a:extLst>
            </p:cNvPr>
            <p:cNvSpPr/>
            <p:nvPr/>
          </p:nvSpPr>
          <p:spPr>
            <a:xfrm>
              <a:off x="5986080" y="1736639"/>
              <a:ext cx="250560" cy="1803240"/>
            </a:xfrm>
            <a:custGeom>
              <a:avLst/>
              <a:gdLst>
                <a:gd name="f0" fmla="val w"/>
                <a:gd name="f1" fmla="val h"/>
                <a:gd name="f2" fmla="val 0"/>
                <a:gd name="f3" fmla="val 250555"/>
                <a:gd name="f4" fmla="val 1803310"/>
                <a:gd name="f5" fmla="*/ f0 1 250555"/>
                <a:gd name="f6" fmla="*/ f1 1 1803310"/>
                <a:gd name="f7" fmla="val f2"/>
                <a:gd name="f8" fmla="val f3"/>
                <a:gd name="f9" fmla="val f4"/>
                <a:gd name="f10" fmla="+- f9 0 f7"/>
                <a:gd name="f11" fmla="+- f8 0 f7"/>
                <a:gd name="f12" fmla="*/ f11 1 250555"/>
                <a:gd name="f13" fmla="*/ f10 1 1803310"/>
                <a:gd name="f14" fmla="*/ 0 1 f12"/>
                <a:gd name="f15" fmla="*/ 250555 1 f12"/>
                <a:gd name="f16" fmla="*/ 0 1 f13"/>
                <a:gd name="f17" fmla="*/ 1803310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50555" h="1803310">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24" name="Freeform: Shape 23">
              <a:extLst>
                <a:ext uri="{FF2B5EF4-FFF2-40B4-BE49-F238E27FC236}">
                  <a16:creationId xmlns:a16="http://schemas.microsoft.com/office/drawing/2014/main" id="{9A72A9A6-B04C-4A98-B46E-0D23BE1A1E9D}"/>
                </a:ext>
              </a:extLst>
            </p:cNvPr>
            <p:cNvSpPr/>
            <p:nvPr/>
          </p:nvSpPr>
          <p:spPr>
            <a:xfrm>
              <a:off x="6236640" y="3171240"/>
              <a:ext cx="2790720" cy="737640"/>
            </a:xfrm>
            <a:custGeom>
              <a:avLst/>
              <a:gdLst>
                <a:gd name="f0" fmla="val 10800000"/>
                <a:gd name="f1" fmla="val 5400000"/>
                <a:gd name="f2" fmla="val 180"/>
                <a:gd name="f3" fmla="val w"/>
                <a:gd name="f4" fmla="val h"/>
                <a:gd name="f5" fmla="val 0"/>
                <a:gd name="f6" fmla="val 2790739"/>
                <a:gd name="f7" fmla="val 737572"/>
                <a:gd name="f8" fmla="val 73757"/>
                <a:gd name="f9" fmla="val 33022"/>
                <a:gd name="f10" fmla="val 2716982"/>
                <a:gd name="f11" fmla="val 2757717"/>
                <a:gd name="f12" fmla="val 663815"/>
                <a:gd name="f13" fmla="val 704550"/>
                <a:gd name="f14" fmla="+- 0 0 0"/>
                <a:gd name="f15" fmla="*/ f3 1 2790739"/>
                <a:gd name="f16" fmla="*/ f4 1 737572"/>
                <a:gd name="f17" fmla="val f5"/>
                <a:gd name="f18" fmla="val f6"/>
                <a:gd name="f19" fmla="val f7"/>
                <a:gd name="f20" fmla="*/ f14 f0 1"/>
                <a:gd name="f21" fmla="+- f19 0 f17"/>
                <a:gd name="f22" fmla="+- f18 0 f17"/>
                <a:gd name="f23" fmla="*/ f20 1 f2"/>
                <a:gd name="f24" fmla="*/ f22 1 2790739"/>
                <a:gd name="f25" fmla="*/ f21 1 737572"/>
                <a:gd name="f26" fmla="*/ 0 f22 1"/>
                <a:gd name="f27" fmla="*/ 73757 f21 1"/>
                <a:gd name="f28" fmla="*/ 73757 f22 1"/>
                <a:gd name="f29" fmla="*/ 0 f21 1"/>
                <a:gd name="f30" fmla="*/ 2716982 f22 1"/>
                <a:gd name="f31" fmla="*/ 2790739 f22 1"/>
                <a:gd name="f32" fmla="*/ 663815 f21 1"/>
                <a:gd name="f33" fmla="*/ 737572 f21 1"/>
                <a:gd name="f34" fmla="+- f23 0 f1"/>
                <a:gd name="f35" fmla="*/ f26 1 2790739"/>
                <a:gd name="f36" fmla="*/ f27 1 737572"/>
                <a:gd name="f37" fmla="*/ f28 1 2790739"/>
                <a:gd name="f38" fmla="*/ f29 1 737572"/>
                <a:gd name="f39" fmla="*/ f30 1 2790739"/>
                <a:gd name="f40" fmla="*/ f31 1 2790739"/>
                <a:gd name="f41" fmla="*/ f32 1 737572"/>
                <a:gd name="f42" fmla="*/ f33 1 73757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790739" h="73757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54000" tIns="43200" rIns="54000" bIns="4320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a:ln>
                    <a:noFill/>
                  </a:ln>
                  <a:solidFill>
                    <a:srgbClr val="000000"/>
                  </a:solidFill>
                  <a:latin typeface="Calibri" pitchFamily="18"/>
                  <a:ea typeface="Arial Unicode MS" pitchFamily="2"/>
                  <a:cs typeface="Arial Unicode MS" pitchFamily="2"/>
                </a:rPr>
                <a:t>Divergence in world growth pattern trajectories</a:t>
              </a:r>
            </a:p>
          </p:txBody>
        </p:sp>
        <p:sp>
          <p:nvSpPr>
            <p:cNvPr id="25" name="Freeform: Shape 24">
              <a:extLst>
                <a:ext uri="{FF2B5EF4-FFF2-40B4-BE49-F238E27FC236}">
                  <a16:creationId xmlns:a16="http://schemas.microsoft.com/office/drawing/2014/main" id="{78798FEB-ECBC-4352-B5F6-4E2DF366B791}"/>
                </a:ext>
              </a:extLst>
            </p:cNvPr>
            <p:cNvSpPr/>
            <p:nvPr/>
          </p:nvSpPr>
          <p:spPr>
            <a:xfrm>
              <a:off x="5986080" y="1736639"/>
              <a:ext cx="223560" cy="3140279"/>
            </a:xfrm>
            <a:custGeom>
              <a:avLst/>
              <a:gdLst>
                <a:gd name="f0" fmla="val w"/>
                <a:gd name="f1" fmla="val h"/>
                <a:gd name="f2" fmla="val 0"/>
                <a:gd name="f3" fmla="val 223629"/>
                <a:gd name="f4" fmla="val 3140342"/>
                <a:gd name="f5" fmla="*/ f0 1 223629"/>
                <a:gd name="f6" fmla="*/ f1 1 3140342"/>
                <a:gd name="f7" fmla="val f2"/>
                <a:gd name="f8" fmla="val f3"/>
                <a:gd name="f9" fmla="val f4"/>
                <a:gd name="f10" fmla="+- f9 0 f7"/>
                <a:gd name="f11" fmla="+- f8 0 f7"/>
                <a:gd name="f12" fmla="*/ f11 1 223629"/>
                <a:gd name="f13" fmla="*/ f10 1 3140342"/>
                <a:gd name="f14" fmla="*/ 0 1 f12"/>
                <a:gd name="f15" fmla="*/ 223629 1 f12"/>
                <a:gd name="f16" fmla="*/ 0 1 f13"/>
                <a:gd name="f17" fmla="*/ 3140342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23629" h="3140342">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26" name="Freeform: Shape 25">
              <a:extLst>
                <a:ext uri="{FF2B5EF4-FFF2-40B4-BE49-F238E27FC236}">
                  <a16:creationId xmlns:a16="http://schemas.microsoft.com/office/drawing/2014/main" id="{3A82A488-86A9-44F2-8DF6-701D74D4A045}"/>
                </a:ext>
              </a:extLst>
            </p:cNvPr>
            <p:cNvSpPr/>
            <p:nvPr/>
          </p:nvSpPr>
          <p:spPr>
            <a:xfrm>
              <a:off x="6209640" y="4230000"/>
              <a:ext cx="2848680" cy="1293840"/>
            </a:xfrm>
            <a:custGeom>
              <a:avLst/>
              <a:gdLst>
                <a:gd name="f0" fmla="val 10800000"/>
                <a:gd name="f1" fmla="val 5400000"/>
                <a:gd name="f2" fmla="val 180"/>
                <a:gd name="f3" fmla="val w"/>
                <a:gd name="f4" fmla="val h"/>
                <a:gd name="f5" fmla="val 0"/>
                <a:gd name="f6" fmla="val 2848857"/>
                <a:gd name="f7" fmla="val 1293961"/>
                <a:gd name="f8" fmla="val 129396"/>
                <a:gd name="f9" fmla="val 57933"/>
                <a:gd name="f10" fmla="val 2719461"/>
                <a:gd name="f11" fmla="val 2790924"/>
                <a:gd name="f12" fmla="val 1164565"/>
                <a:gd name="f13" fmla="val 1236028"/>
                <a:gd name="f14" fmla="+- 0 0 0"/>
                <a:gd name="f15" fmla="*/ f3 1 2848857"/>
                <a:gd name="f16" fmla="*/ f4 1 1293961"/>
                <a:gd name="f17" fmla="val f5"/>
                <a:gd name="f18" fmla="val f6"/>
                <a:gd name="f19" fmla="val f7"/>
                <a:gd name="f20" fmla="*/ f14 f0 1"/>
                <a:gd name="f21" fmla="+- f19 0 f17"/>
                <a:gd name="f22" fmla="+- f18 0 f17"/>
                <a:gd name="f23" fmla="*/ f20 1 f2"/>
                <a:gd name="f24" fmla="*/ f22 1 2848857"/>
                <a:gd name="f25" fmla="*/ f21 1 1293961"/>
                <a:gd name="f26" fmla="*/ 0 f22 1"/>
                <a:gd name="f27" fmla="*/ 129396 f21 1"/>
                <a:gd name="f28" fmla="*/ 129396 f22 1"/>
                <a:gd name="f29" fmla="*/ 0 f21 1"/>
                <a:gd name="f30" fmla="*/ 2719461 f22 1"/>
                <a:gd name="f31" fmla="*/ 2848857 f22 1"/>
                <a:gd name="f32" fmla="*/ 1164565 f21 1"/>
                <a:gd name="f33" fmla="*/ 1293961 f21 1"/>
                <a:gd name="f34" fmla="+- f23 0 f1"/>
                <a:gd name="f35" fmla="*/ f26 1 2848857"/>
                <a:gd name="f36" fmla="*/ f27 1 1293961"/>
                <a:gd name="f37" fmla="*/ f28 1 2848857"/>
                <a:gd name="f38" fmla="*/ f29 1 1293961"/>
                <a:gd name="f39" fmla="*/ f30 1 2848857"/>
                <a:gd name="f40" fmla="*/ f31 1 2848857"/>
                <a:gd name="f41" fmla="*/ f32 1 1293961"/>
                <a:gd name="f42" fmla="*/ f33 1 129396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848857" h="12939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70200" tIns="59400" rIns="70200" bIns="59400" anchor="ctr" anchorCtr="0" compatLnSpc="0">
              <a:noAutofit/>
            </a:bodyPr>
            <a:lstStyle/>
            <a:p>
              <a:pPr marL="0" marR="0" lvl="0" indent="0" algn="l" rtl="0" hangingPunct="1">
                <a:lnSpc>
                  <a:spcPct val="90000"/>
                </a:lnSpc>
                <a:spcBef>
                  <a:spcPts val="0"/>
                </a:spcBef>
                <a:spcAft>
                  <a:spcPts val="700"/>
                </a:spcAft>
                <a:buNone/>
                <a:tabLst/>
              </a:pPr>
              <a:r>
                <a:rPr lang="en-GB" sz="1500" b="0" i="0" u="none" strike="noStrike" kern="1200" spc="0" baseline="0">
                  <a:ln>
                    <a:noFill/>
                  </a:ln>
                  <a:solidFill>
                    <a:srgbClr val="000000"/>
                  </a:solidFill>
                  <a:latin typeface="Calibri" pitchFamily="18"/>
                  <a:ea typeface="Arial Unicode MS" pitchFamily="2"/>
                  <a:cs typeface="Arial Unicode MS" pitchFamily="2"/>
                </a:rPr>
                <a:t>Controversy over: whether they are indeed needed; private appropriation of public investment in R&amp;D; monopoly prices (ex, medical drugs</a:t>
              </a:r>
              <a:r>
                <a:rPr lang="en-GB" sz="1700" b="0" i="0" u="none" strike="noStrike" kern="1200" spc="0" baseline="0">
                  <a:ln>
                    <a:noFill/>
                  </a:ln>
                  <a:solidFill>
                    <a:srgbClr val="000000"/>
                  </a:solidFill>
                  <a:latin typeface="Calibri" pitchFamily="18"/>
                  <a:ea typeface="Arial Unicode MS" pitchFamily="2"/>
                  <a:cs typeface="Arial Unicode MS" pitchFamily="2"/>
                </a:rPr>
                <a:t>)</a:t>
              </a:r>
            </a:p>
          </p:txBody>
        </p:sp>
        <p:sp>
          <p:nvSpPr>
            <p:cNvPr id="27" name="Freeform: Shape 26">
              <a:extLst>
                <a:ext uri="{FF2B5EF4-FFF2-40B4-BE49-F238E27FC236}">
                  <a16:creationId xmlns:a16="http://schemas.microsoft.com/office/drawing/2014/main" id="{3E279BFA-F66D-467D-89A0-1AAD85EEDE46}"/>
                </a:ext>
              </a:extLst>
            </p:cNvPr>
            <p:cNvSpPr/>
            <p:nvPr/>
          </p:nvSpPr>
          <p:spPr>
            <a:xfrm>
              <a:off x="5986080" y="1736639"/>
              <a:ext cx="222480" cy="4519800"/>
            </a:xfrm>
            <a:custGeom>
              <a:avLst/>
              <a:gdLst>
                <a:gd name="f0" fmla="val w"/>
                <a:gd name="f1" fmla="val h"/>
                <a:gd name="f2" fmla="val 0"/>
                <a:gd name="f3" fmla="val 222559"/>
                <a:gd name="f4" fmla="val 4519810"/>
                <a:gd name="f5" fmla="*/ f0 1 222559"/>
                <a:gd name="f6" fmla="*/ f1 1 4519810"/>
                <a:gd name="f7" fmla="val f2"/>
                <a:gd name="f8" fmla="val f3"/>
                <a:gd name="f9" fmla="val f4"/>
                <a:gd name="f10" fmla="+- f9 0 f7"/>
                <a:gd name="f11" fmla="+- f8 0 f7"/>
                <a:gd name="f12" fmla="*/ f11 1 222559"/>
                <a:gd name="f13" fmla="*/ f10 1 4519810"/>
                <a:gd name="f14" fmla="*/ 0 1 f12"/>
                <a:gd name="f15" fmla="*/ 222559 1 f12"/>
                <a:gd name="f16" fmla="*/ 0 1 f13"/>
                <a:gd name="f17" fmla="*/ 4519810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22559" h="4519810">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28" name="Freeform: Shape 27">
              <a:extLst>
                <a:ext uri="{FF2B5EF4-FFF2-40B4-BE49-F238E27FC236}">
                  <a16:creationId xmlns:a16="http://schemas.microsoft.com/office/drawing/2014/main" id="{7B46637C-4B95-4338-8798-E530046EC01C}"/>
                </a:ext>
              </a:extLst>
            </p:cNvPr>
            <p:cNvSpPr/>
            <p:nvPr/>
          </p:nvSpPr>
          <p:spPr>
            <a:xfrm>
              <a:off x="6208559" y="5764680"/>
              <a:ext cx="2971800" cy="983519"/>
            </a:xfrm>
            <a:custGeom>
              <a:avLst/>
              <a:gdLst>
                <a:gd name="f0" fmla="val 10800000"/>
                <a:gd name="f1" fmla="val 5400000"/>
                <a:gd name="f2" fmla="val 180"/>
                <a:gd name="f3" fmla="val w"/>
                <a:gd name="f4" fmla="val h"/>
                <a:gd name="f5" fmla="val 0"/>
                <a:gd name="f6" fmla="val 2971874"/>
                <a:gd name="f7" fmla="val 983574"/>
                <a:gd name="f8" fmla="val 98357"/>
                <a:gd name="f9" fmla="val 44036"/>
                <a:gd name="f10" fmla="val 2873517"/>
                <a:gd name="f11" fmla="val 2927838"/>
                <a:gd name="f12" fmla="val 885217"/>
                <a:gd name="f13" fmla="val 939538"/>
                <a:gd name="f14" fmla="+- 0 0 0"/>
                <a:gd name="f15" fmla="*/ f3 1 2971874"/>
                <a:gd name="f16" fmla="*/ f4 1 983574"/>
                <a:gd name="f17" fmla="val f5"/>
                <a:gd name="f18" fmla="val f6"/>
                <a:gd name="f19" fmla="val f7"/>
                <a:gd name="f20" fmla="*/ f14 f0 1"/>
                <a:gd name="f21" fmla="+- f19 0 f17"/>
                <a:gd name="f22" fmla="+- f18 0 f17"/>
                <a:gd name="f23" fmla="*/ f20 1 f2"/>
                <a:gd name="f24" fmla="*/ f22 1 2971874"/>
                <a:gd name="f25" fmla="*/ f21 1 983574"/>
                <a:gd name="f26" fmla="*/ 0 f22 1"/>
                <a:gd name="f27" fmla="*/ 98357 f21 1"/>
                <a:gd name="f28" fmla="*/ 98357 f22 1"/>
                <a:gd name="f29" fmla="*/ 0 f21 1"/>
                <a:gd name="f30" fmla="*/ 2873517 f22 1"/>
                <a:gd name="f31" fmla="*/ 2971874 f22 1"/>
                <a:gd name="f32" fmla="*/ 885217 f21 1"/>
                <a:gd name="f33" fmla="*/ 983574 f21 1"/>
                <a:gd name="f34" fmla="+- f23 0 f1"/>
                <a:gd name="f35" fmla="*/ f26 1 2971874"/>
                <a:gd name="f36" fmla="*/ f27 1 983574"/>
                <a:gd name="f37" fmla="*/ f28 1 2971874"/>
                <a:gd name="f38" fmla="*/ f29 1 983574"/>
                <a:gd name="f39" fmla="*/ f30 1 2971874"/>
                <a:gd name="f40" fmla="*/ f31 1 2971874"/>
                <a:gd name="f41" fmla="*/ f32 1 983574"/>
                <a:gd name="f42" fmla="*/ f33 1 98357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971874" h="98357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61200" tIns="50400" rIns="61200" bIns="5040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dirty="0">
                  <a:ln>
                    <a:noFill/>
                  </a:ln>
                  <a:solidFill>
                    <a:srgbClr val="000000"/>
                  </a:solidFill>
                  <a:latin typeface="Calibri" pitchFamily="18"/>
                  <a:ea typeface="Arial Unicode MS" pitchFamily="2"/>
                  <a:cs typeface="Arial Unicode MS" pitchFamily="2"/>
                </a:rPr>
                <a:t>If technology is not equally and instantaneously available to all, market efficiency models break down</a:t>
              </a:r>
            </a:p>
          </p:txBody>
        </p:sp>
        <p:sp>
          <p:nvSpPr>
            <p:cNvPr id="29" name="Freeform: Shape 28">
              <a:extLst>
                <a:ext uri="{FF2B5EF4-FFF2-40B4-BE49-F238E27FC236}">
                  <a16:creationId xmlns:a16="http://schemas.microsoft.com/office/drawing/2014/main" id="{12E7D5A5-BA83-47BC-9340-09575DB5A1A3}"/>
                </a:ext>
              </a:extLst>
            </p:cNvPr>
            <p:cNvSpPr/>
            <p:nvPr/>
          </p:nvSpPr>
          <p:spPr>
            <a:xfrm>
              <a:off x="9311400" y="766080"/>
              <a:ext cx="1967039" cy="983519"/>
            </a:xfrm>
            <a:custGeom>
              <a:avLst/>
              <a:gdLst>
                <a:gd name="f0" fmla="val 10800000"/>
                <a:gd name="f1" fmla="val 5400000"/>
                <a:gd name="f2" fmla="val 180"/>
                <a:gd name="f3" fmla="val w"/>
                <a:gd name="f4" fmla="val h"/>
                <a:gd name="f5" fmla="val 0"/>
                <a:gd name="f6" fmla="val 1967149"/>
                <a:gd name="f7" fmla="val 983574"/>
                <a:gd name="f8" fmla="val 98357"/>
                <a:gd name="f9" fmla="val 44036"/>
                <a:gd name="f10" fmla="val 1868792"/>
                <a:gd name="f11" fmla="val 1923113"/>
                <a:gd name="f12" fmla="val 885217"/>
                <a:gd name="f13" fmla="val 939538"/>
                <a:gd name="f14" fmla="+- 0 0 0"/>
                <a:gd name="f15" fmla="*/ f3 1 1967149"/>
                <a:gd name="f16" fmla="*/ f4 1 983574"/>
                <a:gd name="f17" fmla="val f5"/>
                <a:gd name="f18" fmla="val f6"/>
                <a:gd name="f19" fmla="val f7"/>
                <a:gd name="f20" fmla="*/ f14 f0 1"/>
                <a:gd name="f21" fmla="+- f19 0 f17"/>
                <a:gd name="f22" fmla="+- f18 0 f17"/>
                <a:gd name="f23" fmla="*/ f20 1 f2"/>
                <a:gd name="f24" fmla="*/ f22 1 1967149"/>
                <a:gd name="f25" fmla="*/ f21 1 983574"/>
                <a:gd name="f26" fmla="*/ 0 f22 1"/>
                <a:gd name="f27" fmla="*/ 98357 f21 1"/>
                <a:gd name="f28" fmla="*/ 98357 f22 1"/>
                <a:gd name="f29" fmla="*/ 0 f21 1"/>
                <a:gd name="f30" fmla="*/ 1868792 f22 1"/>
                <a:gd name="f31" fmla="*/ 1967149 f22 1"/>
                <a:gd name="f32" fmla="*/ 885217 f21 1"/>
                <a:gd name="f33" fmla="*/ 983574 f21 1"/>
                <a:gd name="f34" fmla="+- f23 0 f1"/>
                <a:gd name="f35" fmla="*/ f26 1 1967149"/>
                <a:gd name="f36" fmla="*/ f27 1 983574"/>
                <a:gd name="f37" fmla="*/ f28 1 1967149"/>
                <a:gd name="f38" fmla="*/ f29 1 983574"/>
                <a:gd name="f39" fmla="*/ f30 1 1967149"/>
                <a:gd name="f40" fmla="*/ f31 1 1967149"/>
                <a:gd name="f41" fmla="*/ f32 1 983574"/>
                <a:gd name="f42" fmla="*/ f33 1 98357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967149" h="98357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600" cap="flat">
              <a:solidFill>
                <a:srgbClr val="FFFFFF"/>
              </a:solidFill>
              <a:prstDash val="solid"/>
              <a:miter/>
            </a:ln>
          </p:spPr>
          <p:txBody>
            <a:bodyPr vert="horz" wrap="square" lIns="63000" tIns="51840" rIns="63000" bIns="51840" anchor="ctr" anchorCtr="1" compatLnSpc="0">
              <a:noAutofit/>
            </a:bodyPr>
            <a:lstStyle/>
            <a:p>
              <a:pPr marL="0" marR="0" lvl="0" indent="0" algn="ctr" rtl="0" hangingPunct="1">
                <a:lnSpc>
                  <a:spcPct val="90000"/>
                </a:lnSpc>
                <a:spcBef>
                  <a:spcPts val="0"/>
                </a:spcBef>
                <a:spcAft>
                  <a:spcPts val="799"/>
                </a:spcAft>
                <a:buNone/>
                <a:tabLst/>
              </a:pPr>
              <a:r>
                <a:rPr lang="en-GB" sz="1800" b="0" i="0" u="none" strike="noStrike" kern="1200" spc="0" baseline="0">
                  <a:ln>
                    <a:noFill/>
                  </a:ln>
                  <a:solidFill>
                    <a:srgbClr val="FFFFFF"/>
                  </a:solidFill>
                  <a:latin typeface="Calibri" pitchFamily="18"/>
                  <a:ea typeface="Arial Unicode MS" pitchFamily="2"/>
                  <a:cs typeface="Arial Unicode MS" pitchFamily="2"/>
                </a:rPr>
                <a:t>Case for knowledge as public goods</a:t>
              </a:r>
            </a:p>
          </p:txBody>
        </p:sp>
        <p:sp>
          <p:nvSpPr>
            <p:cNvPr id="30" name="Freeform: Shape 29">
              <a:extLst>
                <a:ext uri="{FF2B5EF4-FFF2-40B4-BE49-F238E27FC236}">
                  <a16:creationId xmlns:a16="http://schemas.microsoft.com/office/drawing/2014/main" id="{48480A6E-C73B-479A-9983-5A68426C1AF4}"/>
                </a:ext>
              </a:extLst>
            </p:cNvPr>
            <p:cNvSpPr/>
            <p:nvPr/>
          </p:nvSpPr>
          <p:spPr>
            <a:xfrm>
              <a:off x="9508320" y="1749599"/>
              <a:ext cx="278280" cy="535320"/>
            </a:xfrm>
            <a:custGeom>
              <a:avLst/>
              <a:gdLst>
                <a:gd name="f0" fmla="val w"/>
                <a:gd name="f1" fmla="val h"/>
                <a:gd name="f2" fmla="val 0"/>
                <a:gd name="f3" fmla="val 278398"/>
                <a:gd name="f4" fmla="val 535467"/>
                <a:gd name="f5" fmla="*/ f0 1 278398"/>
                <a:gd name="f6" fmla="*/ f1 1 535467"/>
                <a:gd name="f7" fmla="val f2"/>
                <a:gd name="f8" fmla="val f3"/>
                <a:gd name="f9" fmla="val f4"/>
                <a:gd name="f10" fmla="+- f9 0 f7"/>
                <a:gd name="f11" fmla="+- f8 0 f7"/>
                <a:gd name="f12" fmla="*/ f11 1 278398"/>
                <a:gd name="f13" fmla="*/ f10 1 535467"/>
                <a:gd name="f14" fmla="*/ 0 1 f12"/>
                <a:gd name="f15" fmla="*/ 278398 1 f12"/>
                <a:gd name="f16" fmla="*/ 0 1 f13"/>
                <a:gd name="f17" fmla="*/ 535467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78398" h="535467">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31" name="Freeform: Shape 30">
              <a:extLst>
                <a:ext uri="{FF2B5EF4-FFF2-40B4-BE49-F238E27FC236}">
                  <a16:creationId xmlns:a16="http://schemas.microsoft.com/office/drawing/2014/main" id="{9804FDC3-7553-4517-80A1-833E1C43AFF3}"/>
                </a:ext>
              </a:extLst>
            </p:cNvPr>
            <p:cNvSpPr/>
            <p:nvPr/>
          </p:nvSpPr>
          <p:spPr>
            <a:xfrm>
              <a:off x="9786600" y="1995480"/>
              <a:ext cx="1573560" cy="579240"/>
            </a:xfrm>
            <a:custGeom>
              <a:avLst/>
              <a:gdLst>
                <a:gd name="f0" fmla="val 10800000"/>
                <a:gd name="f1" fmla="val 5400000"/>
                <a:gd name="f2" fmla="val 180"/>
                <a:gd name="f3" fmla="val w"/>
                <a:gd name="f4" fmla="val h"/>
                <a:gd name="f5" fmla="val 0"/>
                <a:gd name="f6" fmla="val 1573719"/>
                <a:gd name="f7" fmla="val 579148"/>
                <a:gd name="f8" fmla="val 57915"/>
                <a:gd name="f9" fmla="val 25929"/>
                <a:gd name="f10" fmla="val 1515804"/>
                <a:gd name="f11" fmla="val 1547790"/>
                <a:gd name="f12" fmla="val 521233"/>
                <a:gd name="f13" fmla="val 553219"/>
                <a:gd name="f14" fmla="+- 0 0 0"/>
                <a:gd name="f15" fmla="*/ f3 1 1573719"/>
                <a:gd name="f16" fmla="*/ f4 1 579148"/>
                <a:gd name="f17" fmla="val f5"/>
                <a:gd name="f18" fmla="val f6"/>
                <a:gd name="f19" fmla="val f7"/>
                <a:gd name="f20" fmla="*/ f14 f0 1"/>
                <a:gd name="f21" fmla="+- f19 0 f17"/>
                <a:gd name="f22" fmla="+- f18 0 f17"/>
                <a:gd name="f23" fmla="*/ f20 1 f2"/>
                <a:gd name="f24" fmla="*/ f22 1 1573719"/>
                <a:gd name="f25" fmla="*/ f21 1 579148"/>
                <a:gd name="f26" fmla="*/ 0 f22 1"/>
                <a:gd name="f27" fmla="*/ 57915 f21 1"/>
                <a:gd name="f28" fmla="*/ 57915 f22 1"/>
                <a:gd name="f29" fmla="*/ 0 f21 1"/>
                <a:gd name="f30" fmla="*/ 1515804 f22 1"/>
                <a:gd name="f31" fmla="*/ 1573719 f22 1"/>
                <a:gd name="f32" fmla="*/ 521233 f21 1"/>
                <a:gd name="f33" fmla="*/ 579148 f21 1"/>
                <a:gd name="f34" fmla="+- f23 0 f1"/>
                <a:gd name="f35" fmla="*/ f26 1 1573719"/>
                <a:gd name="f36" fmla="*/ f27 1 579148"/>
                <a:gd name="f37" fmla="*/ f28 1 1573719"/>
                <a:gd name="f38" fmla="*/ f29 1 579148"/>
                <a:gd name="f39" fmla="*/ f30 1 1573719"/>
                <a:gd name="f40" fmla="*/ f31 1 1573719"/>
                <a:gd name="f41" fmla="*/ f32 1 579148"/>
                <a:gd name="f42" fmla="*/ f33 1 579148"/>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573719" h="57914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49320" tIns="38520" rIns="49320" bIns="3852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a:ln>
                    <a:noFill/>
                  </a:ln>
                  <a:solidFill>
                    <a:srgbClr val="000000"/>
                  </a:solidFill>
                  <a:latin typeface="Calibri" pitchFamily="18"/>
                  <a:ea typeface="Arial Unicode MS" pitchFamily="2"/>
                  <a:cs typeface="Arial Unicode MS" pitchFamily="2"/>
                </a:rPr>
                <a:t>Full access</a:t>
              </a:r>
            </a:p>
          </p:txBody>
        </p:sp>
        <p:sp>
          <p:nvSpPr>
            <p:cNvPr id="32" name="Freeform: Shape 31">
              <a:extLst>
                <a:ext uri="{FF2B5EF4-FFF2-40B4-BE49-F238E27FC236}">
                  <a16:creationId xmlns:a16="http://schemas.microsoft.com/office/drawing/2014/main" id="{27B3AC3C-D327-405A-965F-77E29546A94E}"/>
                </a:ext>
              </a:extLst>
            </p:cNvPr>
            <p:cNvSpPr/>
            <p:nvPr/>
          </p:nvSpPr>
          <p:spPr>
            <a:xfrm>
              <a:off x="9508320" y="1749599"/>
              <a:ext cx="300240" cy="1524600"/>
            </a:xfrm>
            <a:custGeom>
              <a:avLst/>
              <a:gdLst>
                <a:gd name="f0" fmla="val w"/>
                <a:gd name="f1" fmla="val h"/>
                <a:gd name="f2" fmla="val 0"/>
                <a:gd name="f3" fmla="val 300179"/>
                <a:gd name="f4" fmla="val 1524599"/>
                <a:gd name="f5" fmla="*/ f0 1 300179"/>
                <a:gd name="f6" fmla="*/ f1 1 1524599"/>
                <a:gd name="f7" fmla="val f2"/>
                <a:gd name="f8" fmla="val f3"/>
                <a:gd name="f9" fmla="val f4"/>
                <a:gd name="f10" fmla="+- f9 0 f7"/>
                <a:gd name="f11" fmla="+- f8 0 f7"/>
                <a:gd name="f12" fmla="*/ f11 1 300179"/>
                <a:gd name="f13" fmla="*/ f10 1 1524599"/>
                <a:gd name="f14" fmla="*/ 0 1 f12"/>
                <a:gd name="f15" fmla="*/ 300179 1 f12"/>
                <a:gd name="f16" fmla="*/ 0 1 f13"/>
                <a:gd name="f17" fmla="*/ 152459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0179" h="1524599">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33" name="Freeform: Shape 32">
              <a:extLst>
                <a:ext uri="{FF2B5EF4-FFF2-40B4-BE49-F238E27FC236}">
                  <a16:creationId xmlns:a16="http://schemas.microsoft.com/office/drawing/2014/main" id="{5FCE7C8F-9781-4079-A495-3B534A667CB4}"/>
                </a:ext>
              </a:extLst>
            </p:cNvPr>
            <p:cNvSpPr/>
            <p:nvPr/>
          </p:nvSpPr>
          <p:spPr>
            <a:xfrm>
              <a:off x="9808560" y="2782440"/>
              <a:ext cx="1776240" cy="983519"/>
            </a:xfrm>
            <a:custGeom>
              <a:avLst/>
              <a:gdLst>
                <a:gd name="f0" fmla="val 10800000"/>
                <a:gd name="f1" fmla="val 5400000"/>
                <a:gd name="f2" fmla="val 180"/>
                <a:gd name="f3" fmla="val w"/>
                <a:gd name="f4" fmla="val h"/>
                <a:gd name="f5" fmla="val 0"/>
                <a:gd name="f6" fmla="val 1776351"/>
                <a:gd name="f7" fmla="val 983574"/>
                <a:gd name="f8" fmla="val 98357"/>
                <a:gd name="f9" fmla="val 44036"/>
                <a:gd name="f10" fmla="val 1677994"/>
                <a:gd name="f11" fmla="val 1732315"/>
                <a:gd name="f12" fmla="val 885217"/>
                <a:gd name="f13" fmla="val 939538"/>
                <a:gd name="f14" fmla="+- 0 0 0"/>
                <a:gd name="f15" fmla="*/ f3 1 1776351"/>
                <a:gd name="f16" fmla="*/ f4 1 983574"/>
                <a:gd name="f17" fmla="val f5"/>
                <a:gd name="f18" fmla="val f6"/>
                <a:gd name="f19" fmla="val f7"/>
                <a:gd name="f20" fmla="*/ f14 f0 1"/>
                <a:gd name="f21" fmla="+- f19 0 f17"/>
                <a:gd name="f22" fmla="+- f18 0 f17"/>
                <a:gd name="f23" fmla="*/ f20 1 f2"/>
                <a:gd name="f24" fmla="*/ f22 1 1776351"/>
                <a:gd name="f25" fmla="*/ f21 1 983574"/>
                <a:gd name="f26" fmla="*/ 0 f22 1"/>
                <a:gd name="f27" fmla="*/ 98357 f21 1"/>
                <a:gd name="f28" fmla="*/ 98357 f22 1"/>
                <a:gd name="f29" fmla="*/ 0 f21 1"/>
                <a:gd name="f30" fmla="*/ 1677994 f22 1"/>
                <a:gd name="f31" fmla="*/ 1776351 f22 1"/>
                <a:gd name="f32" fmla="*/ 885217 f21 1"/>
                <a:gd name="f33" fmla="*/ 983574 f21 1"/>
                <a:gd name="f34" fmla="+- f23 0 f1"/>
                <a:gd name="f35" fmla="*/ f26 1 1776351"/>
                <a:gd name="f36" fmla="*/ f27 1 983574"/>
                <a:gd name="f37" fmla="*/ f28 1 1776351"/>
                <a:gd name="f38" fmla="*/ f29 1 983574"/>
                <a:gd name="f39" fmla="*/ f30 1 1776351"/>
                <a:gd name="f40" fmla="*/ f31 1 1776351"/>
                <a:gd name="f41" fmla="*/ f32 1 983574"/>
                <a:gd name="f42" fmla="*/ f33 1 98357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776351" h="98357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61200" tIns="50400" rIns="61200" bIns="5040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a:ln>
                    <a:noFill/>
                  </a:ln>
                  <a:solidFill>
                    <a:srgbClr val="000000"/>
                  </a:solidFill>
                  <a:latin typeface="Calibri" pitchFamily="18"/>
                  <a:ea typeface="Arial Unicode MS" pitchFamily="2"/>
                  <a:cs typeface="Arial Unicode MS" pitchFamily="2"/>
                </a:rPr>
                <a:t>Indigenous knowledge and interrelated knowledge</a:t>
              </a:r>
            </a:p>
          </p:txBody>
        </p:sp>
        <p:sp>
          <p:nvSpPr>
            <p:cNvPr id="34" name="Freeform: Shape 33">
              <a:extLst>
                <a:ext uri="{FF2B5EF4-FFF2-40B4-BE49-F238E27FC236}">
                  <a16:creationId xmlns:a16="http://schemas.microsoft.com/office/drawing/2014/main" id="{60447D8C-D8F2-4B9E-817F-2A52FD152579}"/>
                </a:ext>
              </a:extLst>
            </p:cNvPr>
            <p:cNvSpPr/>
            <p:nvPr/>
          </p:nvSpPr>
          <p:spPr>
            <a:xfrm>
              <a:off x="9508320" y="1749599"/>
              <a:ext cx="300240" cy="2844720"/>
            </a:xfrm>
            <a:custGeom>
              <a:avLst/>
              <a:gdLst>
                <a:gd name="f0" fmla="val w"/>
                <a:gd name="f1" fmla="val h"/>
                <a:gd name="f2" fmla="val 0"/>
                <a:gd name="f3" fmla="val 300179"/>
                <a:gd name="f4" fmla="val 2844856"/>
                <a:gd name="f5" fmla="*/ f0 1 300179"/>
                <a:gd name="f6" fmla="*/ f1 1 2844856"/>
                <a:gd name="f7" fmla="val f2"/>
                <a:gd name="f8" fmla="val f3"/>
                <a:gd name="f9" fmla="val f4"/>
                <a:gd name="f10" fmla="+- f9 0 f7"/>
                <a:gd name="f11" fmla="+- f8 0 f7"/>
                <a:gd name="f12" fmla="*/ f11 1 300179"/>
                <a:gd name="f13" fmla="*/ f10 1 2844856"/>
                <a:gd name="f14" fmla="*/ 0 1 f12"/>
                <a:gd name="f15" fmla="*/ 300179 1 f12"/>
                <a:gd name="f16" fmla="*/ 0 1 f13"/>
                <a:gd name="f17" fmla="*/ 2844856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0179" h="2844856">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35" name="Freeform: Shape 34">
              <a:extLst>
                <a:ext uri="{FF2B5EF4-FFF2-40B4-BE49-F238E27FC236}">
                  <a16:creationId xmlns:a16="http://schemas.microsoft.com/office/drawing/2014/main" id="{147FDADC-B857-44CC-84F9-731AB2812188}"/>
                </a:ext>
              </a:extLst>
            </p:cNvPr>
            <p:cNvSpPr/>
            <p:nvPr/>
          </p:nvSpPr>
          <p:spPr>
            <a:xfrm>
              <a:off x="9808560" y="3990240"/>
              <a:ext cx="1842840" cy="1208879"/>
            </a:xfrm>
            <a:custGeom>
              <a:avLst/>
              <a:gdLst>
                <a:gd name="f0" fmla="val 10800000"/>
                <a:gd name="f1" fmla="val 5400000"/>
                <a:gd name="f2" fmla="val 180"/>
                <a:gd name="f3" fmla="val w"/>
                <a:gd name="f4" fmla="val h"/>
                <a:gd name="f5" fmla="val 0"/>
                <a:gd name="f6" fmla="val 1842967"/>
                <a:gd name="f7" fmla="val 1208705"/>
                <a:gd name="f8" fmla="val 120871"/>
                <a:gd name="f9" fmla="val 54116"/>
                <a:gd name="f10" fmla="val 1722097"/>
                <a:gd name="f11" fmla="val 1788852"/>
                <a:gd name="f12" fmla="val 1842968"/>
                <a:gd name="f13" fmla="val 443192"/>
                <a:gd name="f14" fmla="val 765514"/>
                <a:gd name="f15" fmla="val 1087835"/>
                <a:gd name="f16" fmla="val 1154590"/>
                <a:gd name="f17" fmla="val 1788851"/>
                <a:gd name="f18" fmla="val 1208706"/>
                <a:gd name="f19" fmla="val 1722096"/>
                <a:gd name="f20" fmla="val 1154589"/>
                <a:gd name="f21" fmla="val 1087834"/>
                <a:gd name="f22" fmla="+- 0 0 0"/>
                <a:gd name="f23" fmla="*/ f3 1 1842967"/>
                <a:gd name="f24" fmla="*/ f4 1 1208705"/>
                <a:gd name="f25" fmla="val f5"/>
                <a:gd name="f26" fmla="val f6"/>
                <a:gd name="f27" fmla="val f7"/>
                <a:gd name="f28" fmla="*/ f22 f0 1"/>
                <a:gd name="f29" fmla="+- f27 0 f25"/>
                <a:gd name="f30" fmla="+- f26 0 f25"/>
                <a:gd name="f31" fmla="*/ f28 1 f2"/>
                <a:gd name="f32" fmla="*/ f30 1 1842967"/>
                <a:gd name="f33" fmla="*/ f29 1 1208705"/>
                <a:gd name="f34" fmla="*/ 0 f30 1"/>
                <a:gd name="f35" fmla="*/ 120871 f29 1"/>
                <a:gd name="f36" fmla="*/ 120871 f30 1"/>
                <a:gd name="f37" fmla="*/ 0 f29 1"/>
                <a:gd name="f38" fmla="*/ 1722097 f30 1"/>
                <a:gd name="f39" fmla="*/ 1842968 f30 1"/>
                <a:gd name="f40" fmla="*/ 1842967 f30 1"/>
                <a:gd name="f41" fmla="*/ 1087835 f29 1"/>
                <a:gd name="f42" fmla="*/ 1722096 f30 1"/>
                <a:gd name="f43" fmla="*/ 1208706 f29 1"/>
                <a:gd name="f44" fmla="*/ 1208705 f29 1"/>
                <a:gd name="f45" fmla="*/ 1087834 f29 1"/>
                <a:gd name="f46" fmla="+- f31 0 f1"/>
                <a:gd name="f47" fmla="*/ f34 1 1842967"/>
                <a:gd name="f48" fmla="*/ f35 1 1208705"/>
                <a:gd name="f49" fmla="*/ f36 1 1842967"/>
                <a:gd name="f50" fmla="*/ f37 1 1208705"/>
                <a:gd name="f51" fmla="*/ f38 1 1842967"/>
                <a:gd name="f52" fmla="*/ f39 1 1842967"/>
                <a:gd name="f53" fmla="*/ f40 1 1842967"/>
                <a:gd name="f54" fmla="*/ f41 1 1208705"/>
                <a:gd name="f55" fmla="*/ f42 1 1842967"/>
                <a:gd name="f56" fmla="*/ f43 1 1208705"/>
                <a:gd name="f57" fmla="*/ f44 1 1208705"/>
                <a:gd name="f58" fmla="*/ f45 1 1208705"/>
                <a:gd name="f59" fmla="*/ f25 1 f32"/>
                <a:gd name="f60" fmla="*/ f26 1 f32"/>
                <a:gd name="f61" fmla="*/ f25 1 f33"/>
                <a:gd name="f62" fmla="*/ f27 1 f33"/>
                <a:gd name="f63" fmla="*/ f47 1 f32"/>
                <a:gd name="f64" fmla="*/ f48 1 f33"/>
                <a:gd name="f65" fmla="*/ f49 1 f32"/>
                <a:gd name="f66" fmla="*/ f50 1 f33"/>
                <a:gd name="f67" fmla="*/ f51 1 f32"/>
                <a:gd name="f68" fmla="*/ f52 1 f32"/>
                <a:gd name="f69" fmla="*/ f53 1 f32"/>
                <a:gd name="f70" fmla="*/ f54 1 f33"/>
                <a:gd name="f71" fmla="*/ f55 1 f32"/>
                <a:gd name="f72" fmla="*/ f56 1 f33"/>
                <a:gd name="f73" fmla="*/ f57 1 f33"/>
                <a:gd name="f74" fmla="*/ f58 1 f33"/>
                <a:gd name="f75" fmla="*/ f59 f23 1"/>
                <a:gd name="f76" fmla="*/ f60 f23 1"/>
                <a:gd name="f77" fmla="*/ f62 f24 1"/>
                <a:gd name="f78" fmla="*/ f61 f24 1"/>
                <a:gd name="f79" fmla="*/ f63 f23 1"/>
                <a:gd name="f80" fmla="*/ f64 f24 1"/>
                <a:gd name="f81" fmla="*/ f65 f23 1"/>
                <a:gd name="f82" fmla="*/ f66 f24 1"/>
                <a:gd name="f83" fmla="*/ f67 f23 1"/>
                <a:gd name="f84" fmla="*/ f68 f23 1"/>
                <a:gd name="f85" fmla="*/ f69 f23 1"/>
                <a:gd name="f86" fmla="*/ f70 f24 1"/>
                <a:gd name="f87" fmla="*/ f71 f23 1"/>
                <a:gd name="f88" fmla="*/ f72 f24 1"/>
                <a:gd name="f89" fmla="*/ f73 f24 1"/>
                <a:gd name="f90" fmla="*/ f74 f24 1"/>
              </a:gdLst>
              <a:ahLst/>
              <a:cxnLst>
                <a:cxn ang="3cd4">
                  <a:pos x="hc" y="t"/>
                </a:cxn>
                <a:cxn ang="0">
                  <a:pos x="r" y="vc"/>
                </a:cxn>
                <a:cxn ang="cd4">
                  <a:pos x="hc" y="b"/>
                </a:cxn>
                <a:cxn ang="cd2">
                  <a:pos x="l" y="vc"/>
                </a:cxn>
                <a:cxn ang="f46">
                  <a:pos x="f79" y="f80"/>
                </a:cxn>
                <a:cxn ang="f46">
                  <a:pos x="f81" y="f82"/>
                </a:cxn>
                <a:cxn ang="f46">
                  <a:pos x="f83" y="f82"/>
                </a:cxn>
                <a:cxn ang="f46">
                  <a:pos x="f84" y="f80"/>
                </a:cxn>
                <a:cxn ang="f46">
                  <a:pos x="f85" y="f86"/>
                </a:cxn>
                <a:cxn ang="f46">
                  <a:pos x="f87" y="f88"/>
                </a:cxn>
                <a:cxn ang="f46">
                  <a:pos x="f81" y="f89"/>
                </a:cxn>
                <a:cxn ang="f46">
                  <a:pos x="f79" y="f90"/>
                </a:cxn>
                <a:cxn ang="f46">
                  <a:pos x="f79" y="f80"/>
                </a:cxn>
              </a:cxnLst>
              <a:rect l="f75" t="f78" r="f76" b="f77"/>
              <a:pathLst>
                <a:path w="1842967" h="120870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FFFFFF">
                <a:alpha val="90000"/>
              </a:srgbClr>
            </a:solidFill>
            <a:ln w="12600" cap="flat">
              <a:solidFill>
                <a:srgbClr val="4472C4"/>
              </a:solidFill>
              <a:prstDash val="solid"/>
              <a:miter/>
            </a:ln>
          </p:spPr>
          <p:txBody>
            <a:bodyPr vert="horz" wrap="square" lIns="67680" tIns="56880" rIns="67680" bIns="5688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a:ln>
                    <a:noFill/>
                  </a:ln>
                  <a:solidFill>
                    <a:srgbClr val="000000"/>
                  </a:solidFill>
                  <a:latin typeface="Calibri" pitchFamily="18"/>
                  <a:ea typeface="Arial Unicode MS" pitchFamily="2"/>
                  <a:cs typeface="Arial Unicode MS" pitchFamily="2"/>
                </a:rPr>
                <a:t>Technology that interferes with evolutionary process of species &amp; AI</a:t>
              </a:r>
            </a:p>
          </p:txBody>
        </p:sp>
        <p:sp>
          <p:nvSpPr>
            <p:cNvPr id="36" name="Freeform: Shape 35">
              <a:extLst>
                <a:ext uri="{FF2B5EF4-FFF2-40B4-BE49-F238E27FC236}">
                  <a16:creationId xmlns:a16="http://schemas.microsoft.com/office/drawing/2014/main" id="{02C1654A-4605-409A-AA46-6B578F1998D5}"/>
                </a:ext>
              </a:extLst>
            </p:cNvPr>
            <p:cNvSpPr/>
            <p:nvPr/>
          </p:nvSpPr>
          <p:spPr>
            <a:xfrm>
              <a:off x="9508320" y="1749599"/>
              <a:ext cx="391320" cy="4159440"/>
            </a:xfrm>
            <a:custGeom>
              <a:avLst/>
              <a:gdLst>
                <a:gd name="f0" fmla="val w"/>
                <a:gd name="f1" fmla="val h"/>
                <a:gd name="f2" fmla="val 0"/>
                <a:gd name="f3" fmla="val 391297"/>
                <a:gd name="f4" fmla="val 4159281"/>
                <a:gd name="f5" fmla="*/ f0 1 391297"/>
                <a:gd name="f6" fmla="*/ f1 1 4159281"/>
                <a:gd name="f7" fmla="val f2"/>
                <a:gd name="f8" fmla="val f3"/>
                <a:gd name="f9" fmla="val f4"/>
                <a:gd name="f10" fmla="+- f9 0 f7"/>
                <a:gd name="f11" fmla="+- f8 0 f7"/>
                <a:gd name="f12" fmla="*/ f11 1 391297"/>
                <a:gd name="f13" fmla="*/ f10 1 4159281"/>
                <a:gd name="f14" fmla="*/ 0 1 f12"/>
                <a:gd name="f15" fmla="*/ 391297 1 f12"/>
                <a:gd name="f16" fmla="*/ 0 1 f13"/>
                <a:gd name="f17" fmla="*/ 4159281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91297" h="4159281">
                  <a:moveTo>
                    <a:pt x="f2" y="f2"/>
                  </a:moveTo>
                  <a:lnTo>
                    <a:pt x="f2" y="f4"/>
                  </a:lnTo>
                  <a:lnTo>
                    <a:pt x="f3" y="f4"/>
                  </a:lnTo>
                </a:path>
              </a:pathLst>
            </a:custGeom>
            <a:noFill/>
            <a:ln w="12600" cap="flat">
              <a:solidFill>
                <a:srgbClr val="34599C"/>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37" name="Freeform: Shape 36">
              <a:extLst>
                <a:ext uri="{FF2B5EF4-FFF2-40B4-BE49-F238E27FC236}">
                  <a16:creationId xmlns:a16="http://schemas.microsoft.com/office/drawing/2014/main" id="{C62B2C3B-162B-493E-B064-479AE9B380B1}"/>
                </a:ext>
              </a:extLst>
            </p:cNvPr>
            <p:cNvSpPr/>
            <p:nvPr/>
          </p:nvSpPr>
          <p:spPr>
            <a:xfrm>
              <a:off x="9899640" y="5416920"/>
              <a:ext cx="1987919" cy="983519"/>
            </a:xfrm>
            <a:custGeom>
              <a:avLst/>
              <a:gdLst>
                <a:gd name="f0" fmla="val 10800000"/>
                <a:gd name="f1" fmla="val 5400000"/>
                <a:gd name="f2" fmla="val 180"/>
                <a:gd name="f3" fmla="val w"/>
                <a:gd name="f4" fmla="val h"/>
                <a:gd name="f5" fmla="val 0"/>
                <a:gd name="f6" fmla="val 1987922"/>
                <a:gd name="f7" fmla="val 983574"/>
                <a:gd name="f8" fmla="val 98357"/>
                <a:gd name="f9" fmla="val 44036"/>
                <a:gd name="f10" fmla="val 1889565"/>
                <a:gd name="f11" fmla="val 1943886"/>
                <a:gd name="f12" fmla="val 885217"/>
                <a:gd name="f13" fmla="val 939538"/>
                <a:gd name="f14" fmla="+- 0 0 0"/>
                <a:gd name="f15" fmla="*/ f3 1 1987922"/>
                <a:gd name="f16" fmla="*/ f4 1 983574"/>
                <a:gd name="f17" fmla="val f5"/>
                <a:gd name="f18" fmla="val f6"/>
                <a:gd name="f19" fmla="val f7"/>
                <a:gd name="f20" fmla="*/ f14 f0 1"/>
                <a:gd name="f21" fmla="+- f19 0 f17"/>
                <a:gd name="f22" fmla="+- f18 0 f17"/>
                <a:gd name="f23" fmla="*/ f20 1 f2"/>
                <a:gd name="f24" fmla="*/ f22 1 1987922"/>
                <a:gd name="f25" fmla="*/ f21 1 983574"/>
                <a:gd name="f26" fmla="*/ 0 f22 1"/>
                <a:gd name="f27" fmla="*/ 98357 f21 1"/>
                <a:gd name="f28" fmla="*/ 98357 f22 1"/>
                <a:gd name="f29" fmla="*/ 0 f21 1"/>
                <a:gd name="f30" fmla="*/ 1889565 f22 1"/>
                <a:gd name="f31" fmla="*/ 1987922 f22 1"/>
                <a:gd name="f32" fmla="*/ 885217 f21 1"/>
                <a:gd name="f33" fmla="*/ 983574 f21 1"/>
                <a:gd name="f34" fmla="+- f23 0 f1"/>
                <a:gd name="f35" fmla="*/ f26 1 1987922"/>
                <a:gd name="f36" fmla="*/ f27 1 983574"/>
                <a:gd name="f37" fmla="*/ f28 1 1987922"/>
                <a:gd name="f38" fmla="*/ f29 1 983574"/>
                <a:gd name="f39" fmla="*/ f30 1 1987922"/>
                <a:gd name="f40" fmla="*/ f31 1 1987922"/>
                <a:gd name="f41" fmla="*/ f32 1 983574"/>
                <a:gd name="f42" fmla="*/ f33 1 98357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987922" h="98357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61200" tIns="50400" rIns="61200" bIns="50400" anchor="ctr" anchorCtr="0" compatLnSpc="0">
              <a:noAutofit/>
            </a:bodyPr>
            <a:lstStyle/>
            <a:p>
              <a:pPr marL="0" marR="0" lvl="0" indent="0" algn="l" rtl="0" hangingPunct="1">
                <a:lnSpc>
                  <a:spcPct val="90000"/>
                </a:lnSpc>
                <a:spcBef>
                  <a:spcPts val="0"/>
                </a:spcBef>
                <a:spcAft>
                  <a:spcPts val="700"/>
                </a:spcAft>
                <a:buNone/>
                <a:tabLst/>
              </a:pPr>
              <a:r>
                <a:rPr lang="en-GB" sz="1700" b="0" i="0" u="none" strike="noStrike" kern="1200" spc="0" baseline="0">
                  <a:ln>
                    <a:noFill/>
                  </a:ln>
                  <a:solidFill>
                    <a:srgbClr val="000000"/>
                  </a:solidFill>
                  <a:latin typeface="Calibri" pitchFamily="18"/>
                  <a:ea typeface="Arial Unicode MS" pitchFamily="2"/>
                  <a:cs typeface="Arial Unicode MS" pitchFamily="2"/>
                </a:rPr>
                <a:t>Moral/ethics humanism before profits</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6853-CA3A-433A-92BA-7C1E225F2474}"/>
              </a:ext>
            </a:extLst>
          </p:cNvPr>
          <p:cNvSpPr txBox="1">
            <a:spLocks noGrp="1"/>
          </p:cNvSpPr>
          <p:nvPr>
            <p:ph type="title" idx="4294967295"/>
          </p:nvPr>
        </p:nvSpPr>
        <p:spPr>
          <a:xfrm>
            <a:off x="609480" y="273600"/>
            <a:ext cx="10972440" cy="1144800"/>
          </a:xfrm>
        </p:spPr>
        <p:txBody>
          <a:bodyPr lIns="0" tIns="0" rIns="0" bIns="0" anchor="ctr"/>
          <a:lstStyle/>
          <a:p>
            <a:pPr lvl="0" algn="ctr" hangingPunct="0"/>
            <a:r>
              <a:rPr lang="en-none" sz="4400">
                <a:latin typeface="Arimo" pitchFamily="18"/>
              </a:rPr>
              <a:t>The fight for patents</a:t>
            </a:r>
          </a:p>
        </p:txBody>
      </p:sp>
      <p:pic>
        <p:nvPicPr>
          <p:cNvPr id="3" name="Picture Placeholder 2">
            <a:extLst>
              <a:ext uri="{FF2B5EF4-FFF2-40B4-BE49-F238E27FC236}">
                <a16:creationId xmlns:a16="http://schemas.microsoft.com/office/drawing/2014/main" id="{1AAE8D41-8292-44BE-ABAA-16B834D0F484}"/>
              </a:ext>
            </a:extLst>
          </p:cNvPr>
          <p:cNvPicPr>
            <a:picLocks noGrp="1" noChangeAspect="1"/>
          </p:cNvPicPr>
          <p:nvPr>
            <p:ph type="pic" idx="4294967295"/>
          </p:nvPr>
        </p:nvPicPr>
        <p:blipFill>
          <a:blip r:embed="rId3">
            <a:lum/>
            <a:alphaModFix/>
          </a:blip>
          <a:srcRect/>
          <a:stretch>
            <a:fillRect/>
          </a:stretch>
        </p:blipFill>
        <p:spPr>
          <a:xfrm>
            <a:off x="609120" y="3421800"/>
            <a:ext cx="3505679" cy="980280"/>
          </a:xfrm>
          <a:ln cap="flat">
            <a:noFill/>
          </a:ln>
        </p:spPr>
      </p:pic>
      <p:sp>
        <p:nvSpPr>
          <p:cNvPr id="4" name="Text Placeholder 3">
            <a:extLst>
              <a:ext uri="{FF2B5EF4-FFF2-40B4-BE49-F238E27FC236}">
                <a16:creationId xmlns:a16="http://schemas.microsoft.com/office/drawing/2014/main" id="{20424C4F-59D4-4D97-A637-C88F45135095}"/>
              </a:ext>
            </a:extLst>
          </p:cNvPr>
          <p:cNvSpPr txBox="1">
            <a:spLocks noGrp="1"/>
          </p:cNvSpPr>
          <p:nvPr>
            <p:ph type="body" idx="4294967295"/>
          </p:nvPr>
        </p:nvSpPr>
        <p:spPr>
          <a:xfrm>
            <a:off x="4572000" y="1828800"/>
            <a:ext cx="7261560" cy="11897640"/>
          </a:xfrm>
        </p:spPr>
        <p:txBody>
          <a:bodyPr/>
          <a:lstStyle/>
          <a:p>
            <a:pPr lvl="0" hangingPunct="0">
              <a:spcAft>
                <a:spcPts val="1417"/>
              </a:spcAft>
              <a:buSzPct val="45000"/>
              <a:buFont typeface="StarSymbol"/>
              <a:buChar char="●"/>
            </a:pPr>
            <a:r>
              <a:rPr lang="en-none" sz="3200">
                <a:latin typeface="Arimo" pitchFamily="18"/>
              </a:rPr>
              <a:t>Swiss authorities refused to grant patents on chemicals (against German industry) – it remained so until 1978</a:t>
            </a:r>
          </a:p>
          <a:p>
            <a:pPr lvl="0" hangingPunct="0">
              <a:spcAft>
                <a:spcPts val="1417"/>
              </a:spcAft>
              <a:buSzPct val="45000"/>
              <a:buFont typeface="StarSymbol"/>
              <a:buChar char="●"/>
            </a:pPr>
            <a:r>
              <a:rPr lang="en-none" sz="3200">
                <a:latin typeface="Arimo" pitchFamily="18"/>
              </a:rPr>
              <a:t>Netherlands abolished the patent system in 1869, to be forced to reestablish it only by 1912 (this is how </a:t>
            </a:r>
            <a:r>
              <a:rPr lang="en-none" sz="3200" b="1">
                <a:latin typeface="Arimo" pitchFamily="18"/>
              </a:rPr>
              <a:t>Philips</a:t>
            </a:r>
            <a:r>
              <a:rPr lang="en-none" sz="3200">
                <a:latin typeface="Arimo" pitchFamily="18"/>
              </a:rPr>
              <a:t> was developed, “borrowing” Edison's patent on light bulbs)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ADEB-5FB5-40CA-8672-B4C4C7A41E31}"/>
              </a:ext>
            </a:extLst>
          </p:cNvPr>
          <p:cNvSpPr txBox="1">
            <a:spLocks noGrp="1"/>
          </p:cNvSpPr>
          <p:nvPr>
            <p:ph type="title"/>
          </p:nvPr>
        </p:nvSpPr>
        <p:spPr>
          <a:xfrm>
            <a:off x="2560319" y="-1514880"/>
            <a:ext cx="9631800" cy="2387160"/>
          </a:xfrm>
        </p:spPr>
        <p:txBody>
          <a:bodyPr/>
          <a:lstStyle/>
          <a:p>
            <a:pPr lvl="0"/>
            <a:r>
              <a:rPr lang="en-GB" sz="3600" b="1"/>
              <a:t>Top PCT firm applications in Europe (2017)</a:t>
            </a:r>
          </a:p>
        </p:txBody>
      </p:sp>
      <p:pic>
        <p:nvPicPr>
          <p:cNvPr id="3" name="Content Placeholder 2">
            <a:extLst>
              <a:ext uri="{FF2B5EF4-FFF2-40B4-BE49-F238E27FC236}">
                <a16:creationId xmlns:a16="http://schemas.microsoft.com/office/drawing/2014/main" id="{10CDDF45-1DC1-4783-8CC5-3462FE8F26F2}"/>
              </a:ext>
            </a:extLst>
          </p:cNvPr>
          <p:cNvPicPr>
            <a:picLocks noGrp="1" noChangeAspect="1"/>
          </p:cNvPicPr>
          <p:nvPr>
            <p:ph idx="1"/>
          </p:nvPr>
        </p:nvPicPr>
        <p:blipFill>
          <a:blip r:embed="rId3">
            <a:lum/>
            <a:alphaModFix/>
          </a:blip>
          <a:srcRect/>
          <a:stretch>
            <a:fillRect/>
          </a:stretch>
        </p:blipFill>
        <p:spPr>
          <a:xfrm>
            <a:off x="1330560" y="1124280"/>
            <a:ext cx="9744120" cy="6499800"/>
          </a:xfrm>
          <a:ln cap="flat">
            <a:noFill/>
          </a:ln>
        </p:spPr>
      </p:pic>
      <p:pic>
        <p:nvPicPr>
          <p:cNvPr id="4" name="Picture 3">
            <a:extLst>
              <a:ext uri="{FF2B5EF4-FFF2-40B4-BE49-F238E27FC236}">
                <a16:creationId xmlns:a16="http://schemas.microsoft.com/office/drawing/2014/main" id="{88533086-2B36-44FB-9849-753556FBB41A}"/>
              </a:ext>
            </a:extLst>
          </p:cNvPr>
          <p:cNvPicPr>
            <a:picLocks noChangeAspect="1"/>
          </p:cNvPicPr>
          <p:nvPr/>
        </p:nvPicPr>
        <p:blipFill>
          <a:blip r:embed="rId4">
            <a:lum/>
            <a:alphaModFix/>
          </a:blip>
          <a:srcRect/>
          <a:stretch>
            <a:fillRect/>
          </a:stretch>
        </p:blipFill>
        <p:spPr>
          <a:xfrm>
            <a:off x="147600" y="118800"/>
            <a:ext cx="2243160" cy="914400"/>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C6C0-4408-4E55-98F0-47584EBD8D83}"/>
              </a:ext>
            </a:extLst>
          </p:cNvPr>
          <p:cNvSpPr txBox="1">
            <a:spLocks noGrp="1"/>
          </p:cNvSpPr>
          <p:nvPr>
            <p:ph type="title"/>
          </p:nvPr>
        </p:nvSpPr>
        <p:spPr>
          <a:xfrm>
            <a:off x="3362321" y="179505"/>
            <a:ext cx="8467728" cy="853739"/>
          </a:xfrm>
        </p:spPr>
        <p:txBody>
          <a:bodyPr anchor="t"/>
          <a:lstStyle/>
          <a:p>
            <a:pPr lvl="0"/>
            <a:r>
              <a:rPr lang="en-GB" sz="4000" b="1" dirty="0"/>
              <a:t>Justin Lin vs Ha-Joon Chang</a:t>
            </a:r>
          </a:p>
        </p:txBody>
      </p:sp>
      <p:sp>
        <p:nvSpPr>
          <p:cNvPr id="3" name="Content Placeholder 2">
            <a:extLst>
              <a:ext uri="{FF2B5EF4-FFF2-40B4-BE49-F238E27FC236}">
                <a16:creationId xmlns:a16="http://schemas.microsoft.com/office/drawing/2014/main" id="{356187FB-80E8-4A75-AC29-C8F5B631BAC1}"/>
              </a:ext>
            </a:extLst>
          </p:cNvPr>
          <p:cNvSpPr txBox="1">
            <a:spLocks noGrp="1"/>
          </p:cNvSpPr>
          <p:nvPr>
            <p:ph idx="1"/>
          </p:nvPr>
        </p:nvSpPr>
        <p:spPr>
          <a:xfrm>
            <a:off x="609475" y="1280160"/>
            <a:ext cx="11220565" cy="5326901"/>
          </a:xfrm>
        </p:spPr>
        <p:txBody>
          <a:bodyPr/>
          <a:lstStyle/>
          <a:p>
            <a:pPr lvl="0"/>
            <a:r>
              <a:rPr lang="en-GB" dirty="0"/>
              <a:t>The peer reviewed journal </a:t>
            </a:r>
            <a:r>
              <a:rPr lang="en-GB" i="1" dirty="0"/>
              <a:t>Development Policy Review </a:t>
            </a:r>
            <a:r>
              <a:rPr lang="en-GB" dirty="0"/>
              <a:t>2009, 27(5), published a debate between Justin Lin (then senior economist and vice-president of the World Bank), and Ha-Joon Chang (Professor of political economy of development, University of Cambridge), titled </a:t>
            </a:r>
            <a:r>
              <a:rPr lang="en-GB" b="1" i="1" dirty="0"/>
              <a:t>Should Industrial Policy in Developing Countries Conform to Comparative Advantage or Defy it? A Debate Between Justin Lin and Ha-Joon Chang</a:t>
            </a:r>
            <a:endParaRPr lang="en-GB" i="1" dirty="0"/>
          </a:p>
        </p:txBody>
      </p:sp>
      <p:pic>
        <p:nvPicPr>
          <p:cNvPr id="4" name="Picture 3">
            <a:extLst>
              <a:ext uri="{FF2B5EF4-FFF2-40B4-BE49-F238E27FC236}">
                <a16:creationId xmlns:a16="http://schemas.microsoft.com/office/drawing/2014/main" id="{3CB48124-E224-4D37-AE39-137B39EB1357}"/>
              </a:ext>
            </a:extLst>
          </p:cNvPr>
          <p:cNvPicPr>
            <a:picLocks noChangeAspect="1"/>
          </p:cNvPicPr>
          <p:nvPr/>
        </p:nvPicPr>
        <p:blipFill>
          <a:blip r:embed="rId2">
            <a:lum/>
            <a:alphaModFix/>
          </a:blip>
          <a:srcRect/>
          <a:stretch>
            <a:fillRect/>
          </a:stretch>
        </p:blipFill>
        <p:spPr>
          <a:xfrm>
            <a:off x="147456" y="118844"/>
            <a:ext cx="2243315" cy="914400"/>
          </a:xfrm>
          <a:prstGeom prst="rect">
            <a:avLst/>
          </a:prstGeom>
          <a:noFill/>
          <a:ln cap="flat">
            <a:noFill/>
          </a:ln>
        </p:spPr>
      </p:pic>
    </p:spTree>
    <p:extLst>
      <p:ext uri="{BB962C8B-B14F-4D97-AF65-F5344CB8AC3E}">
        <p14:creationId xmlns:p14="http://schemas.microsoft.com/office/powerpoint/2010/main" val="877065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C6C0-4408-4E55-98F0-47584EBD8D83}"/>
              </a:ext>
            </a:extLst>
          </p:cNvPr>
          <p:cNvSpPr txBox="1">
            <a:spLocks noGrp="1"/>
          </p:cNvSpPr>
          <p:nvPr>
            <p:ph type="title"/>
          </p:nvPr>
        </p:nvSpPr>
        <p:spPr>
          <a:xfrm>
            <a:off x="3362321" y="179505"/>
            <a:ext cx="8467728" cy="582491"/>
          </a:xfrm>
        </p:spPr>
        <p:txBody>
          <a:bodyPr/>
          <a:lstStyle/>
          <a:p>
            <a:pPr lvl="0"/>
            <a:r>
              <a:rPr lang="en-GB" sz="3600" b="1" dirty="0"/>
              <a:t>Justin Lin vs Ha-Joon Chang</a:t>
            </a:r>
          </a:p>
        </p:txBody>
      </p:sp>
      <p:sp>
        <p:nvSpPr>
          <p:cNvPr id="3" name="Content Placeholder 2">
            <a:extLst>
              <a:ext uri="{FF2B5EF4-FFF2-40B4-BE49-F238E27FC236}">
                <a16:creationId xmlns:a16="http://schemas.microsoft.com/office/drawing/2014/main" id="{356187FB-80E8-4A75-AC29-C8F5B631BAC1}"/>
              </a:ext>
            </a:extLst>
          </p:cNvPr>
          <p:cNvSpPr txBox="1">
            <a:spLocks noGrp="1"/>
          </p:cNvSpPr>
          <p:nvPr>
            <p:ph idx="1"/>
          </p:nvPr>
        </p:nvSpPr>
        <p:spPr>
          <a:xfrm>
            <a:off x="609475" y="1280160"/>
            <a:ext cx="11220565" cy="5326901"/>
          </a:xfrm>
        </p:spPr>
        <p:txBody>
          <a:bodyPr/>
          <a:lstStyle/>
          <a:p>
            <a:pPr lvl="0"/>
            <a:r>
              <a:rPr lang="en-GB" dirty="0"/>
              <a:t>The two economists share similar frameworks of analysis but disagree about a variety of issues, namely:</a:t>
            </a:r>
          </a:p>
          <a:p>
            <a:pPr marL="457200" lvl="0" indent="-457200">
              <a:buFont typeface="Wingdings" panose="05000000000000000000" pitchFamily="2" charset="2"/>
              <a:buChar char="§"/>
            </a:pPr>
            <a:r>
              <a:rPr lang="en-GB" dirty="0"/>
              <a:t>the degree of market conformity with or departure from endowed comparative advantages in industrial policy. Hence, they disagree about the relevance given to states or markets in the development process.</a:t>
            </a:r>
          </a:p>
          <a:p>
            <a:pPr marL="457200" lvl="0" indent="-457200">
              <a:buFont typeface="Wingdings" panose="05000000000000000000" pitchFamily="2" charset="2"/>
              <a:buChar char="§"/>
            </a:pPr>
            <a:r>
              <a:rPr lang="en-GB" dirty="0"/>
              <a:t>Justin Lin models comparative advantages with the HOS trade theory (comparative advantages given purely by endowed relative factor intensity), whereas Ha-Joon Chand models his comparative advantages on Ricardo’s, which takes into consideration how conditions of production (including technologies) may result in different economic trajectories associated with different directions of specialization and linkages potential.</a:t>
            </a:r>
          </a:p>
          <a:p>
            <a:pPr marL="457200" lvl="0" indent="-457200">
              <a:buFont typeface="Wingdings" panose="05000000000000000000" pitchFamily="2" charset="2"/>
              <a:buChar char="§"/>
            </a:pPr>
            <a:endParaRPr lang="en-GB" dirty="0"/>
          </a:p>
        </p:txBody>
      </p:sp>
      <p:pic>
        <p:nvPicPr>
          <p:cNvPr id="4" name="Picture 3">
            <a:extLst>
              <a:ext uri="{FF2B5EF4-FFF2-40B4-BE49-F238E27FC236}">
                <a16:creationId xmlns:a16="http://schemas.microsoft.com/office/drawing/2014/main" id="{3CB48124-E224-4D37-AE39-137B39EB1357}"/>
              </a:ext>
            </a:extLst>
          </p:cNvPr>
          <p:cNvPicPr>
            <a:picLocks noChangeAspect="1"/>
          </p:cNvPicPr>
          <p:nvPr/>
        </p:nvPicPr>
        <p:blipFill>
          <a:blip r:embed="rId2">
            <a:lum/>
            <a:alphaModFix/>
          </a:blip>
          <a:srcRect/>
          <a:stretch>
            <a:fillRect/>
          </a:stretch>
        </p:blipFill>
        <p:spPr>
          <a:xfrm>
            <a:off x="147456" y="118844"/>
            <a:ext cx="2243315" cy="914400"/>
          </a:xfrm>
          <a:prstGeom prst="rect">
            <a:avLst/>
          </a:prstGeom>
          <a:noFill/>
          <a:ln cap="flat">
            <a:noFill/>
          </a:ln>
        </p:spPr>
      </p:pic>
    </p:spTree>
    <p:extLst>
      <p:ext uri="{BB962C8B-B14F-4D97-AF65-F5344CB8AC3E}">
        <p14:creationId xmlns:p14="http://schemas.microsoft.com/office/powerpoint/2010/main" val="3194044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C6C0-4408-4E55-98F0-47584EBD8D83}"/>
              </a:ext>
            </a:extLst>
          </p:cNvPr>
          <p:cNvSpPr txBox="1">
            <a:spLocks noGrp="1"/>
          </p:cNvSpPr>
          <p:nvPr>
            <p:ph type="title"/>
          </p:nvPr>
        </p:nvSpPr>
        <p:spPr>
          <a:xfrm>
            <a:off x="3362321" y="179505"/>
            <a:ext cx="8467728" cy="582491"/>
          </a:xfrm>
        </p:spPr>
        <p:txBody>
          <a:bodyPr/>
          <a:lstStyle/>
          <a:p>
            <a:pPr lvl="0"/>
            <a:r>
              <a:rPr lang="en-GB" sz="3600" b="1" dirty="0"/>
              <a:t>Justin Lin vs Ha-Joon Chang</a:t>
            </a:r>
          </a:p>
        </p:txBody>
      </p:sp>
      <p:sp>
        <p:nvSpPr>
          <p:cNvPr id="3" name="Content Placeholder 2">
            <a:extLst>
              <a:ext uri="{FF2B5EF4-FFF2-40B4-BE49-F238E27FC236}">
                <a16:creationId xmlns:a16="http://schemas.microsoft.com/office/drawing/2014/main" id="{356187FB-80E8-4A75-AC29-C8F5B631BAC1}"/>
              </a:ext>
            </a:extLst>
          </p:cNvPr>
          <p:cNvSpPr txBox="1">
            <a:spLocks noGrp="1"/>
          </p:cNvSpPr>
          <p:nvPr>
            <p:ph idx="1"/>
          </p:nvPr>
        </p:nvSpPr>
        <p:spPr>
          <a:xfrm>
            <a:off x="609475" y="1280160"/>
            <a:ext cx="11220565" cy="5326901"/>
          </a:xfrm>
        </p:spPr>
        <p:txBody>
          <a:bodyPr/>
          <a:lstStyle/>
          <a:p>
            <a:pPr marL="457200" lvl="0" indent="-457200">
              <a:buFont typeface="Wingdings" panose="05000000000000000000" pitchFamily="2" charset="2"/>
              <a:buChar char="§"/>
            </a:pPr>
            <a:r>
              <a:rPr lang="en-GB" dirty="0"/>
              <a:t>the interpretation of observations from history, namely about conformity and departure from comparative advantages, state and market failure,</a:t>
            </a:r>
          </a:p>
          <a:p>
            <a:pPr marL="457200" lvl="0" indent="-457200">
              <a:buFont typeface="Wingdings" panose="05000000000000000000" pitchFamily="2" charset="2"/>
              <a:buChar char="§"/>
            </a:pPr>
            <a:r>
              <a:rPr lang="en-GB" dirty="0"/>
              <a:t>and the relevance of neoclassical models that inform economic policy without consideration for specifics of technological dynamics, costs of adjustment and differences between sectors, firms, technologies and markets.</a:t>
            </a:r>
          </a:p>
          <a:p>
            <a:pPr marL="457200" lvl="0" indent="-457200">
              <a:buFont typeface="Wingdings" panose="05000000000000000000" pitchFamily="2" charset="2"/>
              <a:buChar char="§"/>
            </a:pPr>
            <a:endParaRPr lang="en-GB" dirty="0"/>
          </a:p>
        </p:txBody>
      </p:sp>
      <p:pic>
        <p:nvPicPr>
          <p:cNvPr id="4" name="Picture 3">
            <a:extLst>
              <a:ext uri="{FF2B5EF4-FFF2-40B4-BE49-F238E27FC236}">
                <a16:creationId xmlns:a16="http://schemas.microsoft.com/office/drawing/2014/main" id="{3CB48124-E224-4D37-AE39-137B39EB1357}"/>
              </a:ext>
            </a:extLst>
          </p:cNvPr>
          <p:cNvPicPr>
            <a:picLocks noChangeAspect="1"/>
          </p:cNvPicPr>
          <p:nvPr/>
        </p:nvPicPr>
        <p:blipFill>
          <a:blip r:embed="rId2">
            <a:lum/>
            <a:alphaModFix/>
          </a:blip>
          <a:srcRect/>
          <a:stretch>
            <a:fillRect/>
          </a:stretch>
        </p:blipFill>
        <p:spPr>
          <a:xfrm>
            <a:off x="147456" y="118844"/>
            <a:ext cx="2243315" cy="914400"/>
          </a:xfrm>
          <a:prstGeom prst="rect">
            <a:avLst/>
          </a:prstGeom>
          <a:noFill/>
          <a:ln cap="flat">
            <a:noFill/>
          </a:ln>
        </p:spPr>
      </p:pic>
    </p:spTree>
    <p:extLst>
      <p:ext uri="{BB962C8B-B14F-4D97-AF65-F5344CB8AC3E}">
        <p14:creationId xmlns:p14="http://schemas.microsoft.com/office/powerpoint/2010/main" val="2121137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C6C0-4408-4E55-98F0-47584EBD8D83}"/>
              </a:ext>
            </a:extLst>
          </p:cNvPr>
          <p:cNvSpPr txBox="1">
            <a:spLocks noGrp="1"/>
          </p:cNvSpPr>
          <p:nvPr>
            <p:ph type="title"/>
          </p:nvPr>
        </p:nvSpPr>
        <p:spPr>
          <a:xfrm>
            <a:off x="3362321" y="179505"/>
            <a:ext cx="8467728" cy="582491"/>
          </a:xfrm>
        </p:spPr>
        <p:txBody>
          <a:bodyPr/>
          <a:lstStyle/>
          <a:p>
            <a:pPr lvl="0"/>
            <a:r>
              <a:rPr lang="en-GB" sz="3600" b="1"/>
              <a:t>Critique of industrial policy</a:t>
            </a:r>
          </a:p>
        </p:txBody>
      </p:sp>
      <p:sp>
        <p:nvSpPr>
          <p:cNvPr id="3" name="Content Placeholder 2">
            <a:extLst>
              <a:ext uri="{FF2B5EF4-FFF2-40B4-BE49-F238E27FC236}">
                <a16:creationId xmlns:a16="http://schemas.microsoft.com/office/drawing/2014/main" id="{356187FB-80E8-4A75-AC29-C8F5B631BAC1}"/>
              </a:ext>
            </a:extLst>
          </p:cNvPr>
          <p:cNvSpPr txBox="1">
            <a:spLocks noGrp="1"/>
          </p:cNvSpPr>
          <p:nvPr>
            <p:ph idx="1"/>
          </p:nvPr>
        </p:nvSpPr>
        <p:spPr>
          <a:xfrm>
            <a:off x="609475" y="1280160"/>
            <a:ext cx="11220565" cy="5326901"/>
          </a:xfrm>
        </p:spPr>
        <p:txBody>
          <a:bodyPr/>
          <a:lstStyle/>
          <a:p>
            <a:pPr lvl="0"/>
            <a:r>
              <a:rPr lang="en-GB" u="sng" dirty="0"/>
              <a:t>Neoclassical critique</a:t>
            </a:r>
          </a:p>
          <a:p>
            <a:pPr marL="457200" lvl="0" indent="-457200">
              <a:buSzPct val="100000"/>
              <a:buChar char="-"/>
            </a:pPr>
            <a:r>
              <a:rPr lang="en-GB" dirty="0"/>
              <a:t>State capabilities: incomplete information and information asymmetries </a:t>
            </a:r>
          </a:p>
          <a:p>
            <a:pPr marL="457200" lvl="0" indent="-457200">
              <a:buSzPct val="100000"/>
              <a:buChar char="-"/>
            </a:pPr>
            <a:r>
              <a:rPr lang="en-GB" dirty="0"/>
              <a:t>Political economy: rent-seeking and predatory state</a:t>
            </a:r>
          </a:p>
          <a:p>
            <a:pPr marL="457200" lvl="0" indent="-457200">
              <a:buSzPct val="100000"/>
              <a:buChar char="-"/>
            </a:pPr>
            <a:r>
              <a:rPr lang="en-GB" dirty="0"/>
              <a:t>Legitimacy and democratic control</a:t>
            </a:r>
          </a:p>
          <a:p>
            <a:pPr marL="457200" lvl="0" indent="-457200">
              <a:buSzPct val="100000"/>
              <a:buChar char="-"/>
            </a:pPr>
            <a:r>
              <a:rPr lang="en-GB" dirty="0"/>
              <a:t>Institutions required (institutions are not factor endowments)</a:t>
            </a:r>
          </a:p>
        </p:txBody>
      </p:sp>
      <p:pic>
        <p:nvPicPr>
          <p:cNvPr id="4" name="Picture 3">
            <a:extLst>
              <a:ext uri="{FF2B5EF4-FFF2-40B4-BE49-F238E27FC236}">
                <a16:creationId xmlns:a16="http://schemas.microsoft.com/office/drawing/2014/main" id="{3CB48124-E224-4D37-AE39-137B39EB1357}"/>
              </a:ext>
            </a:extLst>
          </p:cNvPr>
          <p:cNvPicPr>
            <a:picLocks noChangeAspect="1"/>
          </p:cNvPicPr>
          <p:nvPr/>
        </p:nvPicPr>
        <p:blipFill>
          <a:blip r:embed="rId2">
            <a:lum/>
            <a:alphaModFix/>
          </a:blip>
          <a:srcRect/>
          <a:stretch>
            <a:fillRect/>
          </a:stretch>
        </p:blipFill>
        <p:spPr>
          <a:xfrm>
            <a:off x="147456" y="118844"/>
            <a:ext cx="2243315" cy="914400"/>
          </a:xfrm>
          <a:prstGeom prst="rect">
            <a:avLst/>
          </a:prstGeom>
          <a:noFill/>
          <a:ln cap="flat">
            <a:noFill/>
          </a:ln>
        </p:spPr>
      </p:pic>
    </p:spTree>
    <p:extLst>
      <p:ext uri="{BB962C8B-B14F-4D97-AF65-F5344CB8AC3E}">
        <p14:creationId xmlns:p14="http://schemas.microsoft.com/office/powerpoint/2010/main" val="2328413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792E-35EE-4460-82BB-BFD121C50521}"/>
              </a:ext>
            </a:extLst>
          </p:cNvPr>
          <p:cNvSpPr txBox="1">
            <a:spLocks noGrp="1"/>
          </p:cNvSpPr>
          <p:nvPr>
            <p:ph type="title"/>
          </p:nvPr>
        </p:nvSpPr>
        <p:spPr>
          <a:xfrm>
            <a:off x="3362400" y="179640"/>
            <a:ext cx="8467560" cy="582480"/>
          </a:xfrm>
        </p:spPr>
        <p:txBody>
          <a:bodyPr/>
          <a:lstStyle/>
          <a:p>
            <a:pPr lvl="0"/>
            <a:r>
              <a:rPr lang="en-GB" sz="3600" b="1"/>
              <a:t>Critique of industrial policy</a:t>
            </a:r>
          </a:p>
        </p:txBody>
      </p:sp>
      <p:sp>
        <p:nvSpPr>
          <p:cNvPr id="3" name="Content Placeholder 2">
            <a:extLst>
              <a:ext uri="{FF2B5EF4-FFF2-40B4-BE49-F238E27FC236}">
                <a16:creationId xmlns:a16="http://schemas.microsoft.com/office/drawing/2014/main" id="{3B006D9B-CBFD-474C-BBDE-657DC2B28929}"/>
              </a:ext>
            </a:extLst>
          </p:cNvPr>
          <p:cNvSpPr txBox="1">
            <a:spLocks noGrp="1"/>
          </p:cNvSpPr>
          <p:nvPr>
            <p:ph idx="1"/>
          </p:nvPr>
        </p:nvSpPr>
        <p:spPr>
          <a:xfrm>
            <a:off x="423191" y="1033200"/>
            <a:ext cx="11220480" cy="5573880"/>
          </a:xfrm>
        </p:spPr>
        <p:txBody>
          <a:bodyPr/>
          <a:lstStyle/>
          <a:p>
            <a:pPr lvl="0" hangingPunct="1">
              <a:spcAft>
                <a:spcPts val="1414"/>
              </a:spcAft>
            </a:pPr>
            <a:r>
              <a:rPr lang="en-GB" sz="2400" u="sng" dirty="0">
                <a:latin typeface="Calibri" pitchFamily="18"/>
              </a:rPr>
              <a:t>Broader, heterodox critique</a:t>
            </a:r>
            <a:r>
              <a:rPr lang="en-GB" sz="2400" dirty="0">
                <a:latin typeface="Calibri" pitchFamily="18"/>
              </a:rPr>
              <a:t>:</a:t>
            </a:r>
          </a:p>
          <a:p>
            <a:pPr marL="457200" lvl="0" indent="-457200" hangingPunct="1">
              <a:spcAft>
                <a:spcPts val="1414"/>
              </a:spcAft>
              <a:buSzPct val="100000"/>
              <a:buChar char="-"/>
            </a:pPr>
            <a:r>
              <a:rPr lang="en-GB" sz="2400" dirty="0">
                <a:latin typeface="Calibri" pitchFamily="18"/>
              </a:rPr>
              <a:t>State vs market debate is an inadequate description of how the economy functions; states and markets are influenced by the same forces (linkages/economic pressures and agents), whose interaction forms the structures of accumulation, and states operate through markets</a:t>
            </a:r>
          </a:p>
          <a:p>
            <a:pPr marL="457200" lvl="0" indent="-457200" hangingPunct="1">
              <a:spcAft>
                <a:spcPts val="1414"/>
              </a:spcAft>
              <a:buSzPct val="100000"/>
              <a:buChar char="-"/>
            </a:pPr>
            <a:r>
              <a:rPr lang="en-GB" sz="2400" dirty="0">
                <a:latin typeface="Calibri" pitchFamily="18"/>
              </a:rPr>
              <a:t>Political “will” and “power”, as well as feasibility of policies – drawn from political economic conditions</a:t>
            </a:r>
          </a:p>
          <a:p>
            <a:pPr marL="457200" lvl="0" indent="-457200" hangingPunct="1">
              <a:spcAft>
                <a:spcPts val="1414"/>
              </a:spcAft>
              <a:buSzPct val="100000"/>
              <a:buChar char="-"/>
            </a:pPr>
            <a:r>
              <a:rPr lang="en-GB" sz="2400" dirty="0">
                <a:latin typeface="Calibri" pitchFamily="18"/>
              </a:rPr>
              <a:t>How industrial policy is defined, quite apart from how it is formulated, implemented and monitored, reflects competing economic and political pressures and interests that choose to highlight some aspects of policy at the expense of others</a:t>
            </a:r>
          </a:p>
        </p:txBody>
      </p:sp>
      <p:pic>
        <p:nvPicPr>
          <p:cNvPr id="4" name="Picture 3">
            <a:extLst>
              <a:ext uri="{FF2B5EF4-FFF2-40B4-BE49-F238E27FC236}">
                <a16:creationId xmlns:a16="http://schemas.microsoft.com/office/drawing/2014/main" id="{832FBE3F-5603-4E97-A3AA-435A95E5D71A}"/>
              </a:ext>
            </a:extLst>
          </p:cNvPr>
          <p:cNvPicPr>
            <a:picLocks noChangeAspect="1"/>
          </p:cNvPicPr>
          <p:nvPr/>
        </p:nvPicPr>
        <p:blipFill>
          <a:blip r:embed="rId3">
            <a:lum/>
            <a:alphaModFix/>
          </a:blip>
          <a:srcRect/>
          <a:stretch>
            <a:fillRect/>
          </a:stretch>
        </p:blipFill>
        <p:spPr>
          <a:xfrm>
            <a:off x="147600" y="118800"/>
            <a:ext cx="2243160" cy="914400"/>
          </a:xfrm>
          <a:prstGeom prst="rect">
            <a:avLst/>
          </a:prstGeom>
          <a:noFill/>
          <a:ln cap="flat">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3824-519F-48A7-8400-036E6A9BAB19}"/>
              </a:ext>
            </a:extLst>
          </p:cNvPr>
          <p:cNvSpPr txBox="1">
            <a:spLocks noGrp="1"/>
          </p:cNvSpPr>
          <p:nvPr>
            <p:ph type="title"/>
          </p:nvPr>
        </p:nvSpPr>
        <p:spPr>
          <a:xfrm>
            <a:off x="3362400" y="179640"/>
            <a:ext cx="8467560" cy="582480"/>
          </a:xfrm>
        </p:spPr>
        <p:txBody>
          <a:bodyPr/>
          <a:lstStyle/>
          <a:p>
            <a:pPr lvl="0"/>
            <a:r>
              <a:rPr lang="en-GB" sz="3600" b="1"/>
              <a:t>Critique of industrial policy</a:t>
            </a:r>
          </a:p>
        </p:txBody>
      </p:sp>
      <p:sp>
        <p:nvSpPr>
          <p:cNvPr id="3" name="Content Placeholder 2">
            <a:extLst>
              <a:ext uri="{FF2B5EF4-FFF2-40B4-BE49-F238E27FC236}">
                <a16:creationId xmlns:a16="http://schemas.microsoft.com/office/drawing/2014/main" id="{F440C8AE-8437-4275-BD33-2D7FEBEB9AF8}"/>
              </a:ext>
            </a:extLst>
          </p:cNvPr>
          <p:cNvSpPr txBox="1">
            <a:spLocks noGrp="1"/>
          </p:cNvSpPr>
          <p:nvPr>
            <p:ph idx="1"/>
          </p:nvPr>
        </p:nvSpPr>
        <p:spPr>
          <a:xfrm>
            <a:off x="609480" y="1033199"/>
            <a:ext cx="11220480" cy="5573880"/>
          </a:xfrm>
        </p:spPr>
        <p:txBody>
          <a:bodyPr/>
          <a:lstStyle/>
          <a:p>
            <a:pPr marL="457200" lvl="0" indent="-457200" hangingPunct="1">
              <a:spcAft>
                <a:spcPts val="1414"/>
              </a:spcAft>
              <a:buSzPct val="100000"/>
              <a:buChar char="-"/>
            </a:pPr>
            <a:r>
              <a:rPr lang="en-GB" sz="2400">
                <a:latin typeface="Calibri" pitchFamily="18"/>
              </a:rPr>
              <a:t>All policies of significance have impact on industrial performance.</a:t>
            </a:r>
          </a:p>
          <a:p>
            <a:pPr marL="1143000" lvl="1" indent="-457200">
              <a:buChar char="-"/>
            </a:pPr>
            <a:r>
              <a:rPr lang="en-GB" sz="2000"/>
              <a:t>Macroeconomic policies: demand, interest rates and exchange rates, all of which have a direct impact on industrial performance through market access, costs of capital and intermediate goods and export competitiveness at the margin.</a:t>
            </a:r>
          </a:p>
          <a:p>
            <a:pPr marL="1143000" lvl="1" indent="-457200">
              <a:buChar char="-"/>
            </a:pPr>
            <a:r>
              <a:rPr lang="en-GB" sz="2000"/>
              <a:t>Labour market policies: industrial relations, wage rates and the skills of the working force, also have a direct impact on industrial performance.</a:t>
            </a:r>
          </a:p>
          <a:p>
            <a:pPr lvl="0" hangingPunct="1">
              <a:spcAft>
                <a:spcPts val="1414"/>
              </a:spcAft>
            </a:pPr>
            <a:endParaRPr lang="en-GB" sz="2400">
              <a:latin typeface="Calibri" pitchFamily="18"/>
            </a:endParaRPr>
          </a:p>
          <a:p>
            <a:pPr marL="457200" lvl="0" indent="-457200" hangingPunct="1">
              <a:spcAft>
                <a:spcPts val="1414"/>
              </a:spcAft>
              <a:buSzPct val="100000"/>
              <a:buChar char="-"/>
            </a:pPr>
            <a:r>
              <a:rPr lang="en-GB" sz="2400">
                <a:latin typeface="Calibri" pitchFamily="18"/>
              </a:rPr>
              <a:t>Global view of industrial policy calls attention of analysis and policy to:</a:t>
            </a:r>
          </a:p>
          <a:p>
            <a:pPr marL="1143000" lvl="1" indent="-457200">
              <a:buChar char="-"/>
            </a:pPr>
            <a:r>
              <a:rPr lang="en-GB" sz="2000"/>
              <a:t>industrial policy is situated within the context of the economy as a whole and responds to a strategy of capital accumulation of one type or another;</a:t>
            </a:r>
          </a:p>
          <a:p>
            <a:pPr marL="1143000" lvl="1" indent="-457200">
              <a:buChar char="-"/>
            </a:pPr>
            <a:r>
              <a:rPr lang="en-GB" sz="2000"/>
              <a:t>many factors concur to influence which specific policies are adopted and/or chosen to be mentioned, and why the impact of similar policies may differ substantially over time and across countries and industries;</a:t>
            </a:r>
          </a:p>
          <a:p>
            <a:pPr marL="1143000" lvl="1" indent="-457200">
              <a:buChar char="-"/>
            </a:pPr>
            <a:r>
              <a:rPr lang="en-GB" sz="2000"/>
              <a:t>industrial policy takes place within the framework given by the specific economic and political structures and dynamics of capital accumulation, their internal tensions and struggles.</a:t>
            </a:r>
          </a:p>
          <a:p>
            <a:pPr marL="457200" lvl="0" indent="-457200" hangingPunct="1">
              <a:spcAft>
                <a:spcPts val="1414"/>
              </a:spcAft>
              <a:buSzPct val="100000"/>
              <a:buChar char="-"/>
            </a:pPr>
            <a:endParaRPr lang="en-GB" sz="2800">
              <a:latin typeface="Calibri" pitchFamily="18"/>
            </a:endParaRPr>
          </a:p>
        </p:txBody>
      </p:sp>
      <p:pic>
        <p:nvPicPr>
          <p:cNvPr id="4" name="Picture 3">
            <a:extLst>
              <a:ext uri="{FF2B5EF4-FFF2-40B4-BE49-F238E27FC236}">
                <a16:creationId xmlns:a16="http://schemas.microsoft.com/office/drawing/2014/main" id="{A35EB9B4-DFB5-46C8-92FD-B8D5603F07CF}"/>
              </a:ext>
            </a:extLst>
          </p:cNvPr>
          <p:cNvPicPr>
            <a:picLocks noChangeAspect="1"/>
          </p:cNvPicPr>
          <p:nvPr/>
        </p:nvPicPr>
        <p:blipFill>
          <a:blip r:embed="rId3">
            <a:lum/>
            <a:alphaModFix/>
          </a:blip>
          <a:srcRect/>
          <a:stretch>
            <a:fillRect/>
          </a:stretch>
        </p:blipFill>
        <p:spPr>
          <a:xfrm>
            <a:off x="147600" y="118800"/>
            <a:ext cx="2243160" cy="914400"/>
          </a:xfrm>
          <a:prstGeom prst="rect">
            <a:avLst/>
          </a:prstGeom>
          <a:noFill/>
          <a:ln cap="flat">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0C7E-546A-4E74-BE73-2D3F5EB64199}"/>
              </a:ext>
            </a:extLst>
          </p:cNvPr>
          <p:cNvSpPr txBox="1">
            <a:spLocks noGrp="1"/>
          </p:cNvSpPr>
          <p:nvPr>
            <p:ph type="title"/>
          </p:nvPr>
        </p:nvSpPr>
        <p:spPr>
          <a:xfrm>
            <a:off x="3633840" y="179640"/>
            <a:ext cx="8196120" cy="772920"/>
          </a:xfrm>
        </p:spPr>
        <p:txBody>
          <a:bodyPr/>
          <a:lstStyle/>
          <a:p>
            <a:pPr lvl="0"/>
            <a:r>
              <a:rPr lang="en-GB" sz="4000" b="1"/>
              <a:t>Conclusions</a:t>
            </a:r>
          </a:p>
        </p:txBody>
      </p:sp>
      <p:sp>
        <p:nvSpPr>
          <p:cNvPr id="3" name="Content Placeholder 2">
            <a:extLst>
              <a:ext uri="{FF2B5EF4-FFF2-40B4-BE49-F238E27FC236}">
                <a16:creationId xmlns:a16="http://schemas.microsoft.com/office/drawing/2014/main" id="{211A9F99-407E-4055-904C-5953233A44B5}"/>
              </a:ext>
            </a:extLst>
          </p:cNvPr>
          <p:cNvSpPr txBox="1">
            <a:spLocks noGrp="1"/>
          </p:cNvSpPr>
          <p:nvPr>
            <p:ph idx="1"/>
          </p:nvPr>
        </p:nvSpPr>
        <p:spPr>
          <a:xfrm>
            <a:off x="185760" y="1143000"/>
            <a:ext cx="11801520" cy="5464080"/>
          </a:xfrm>
        </p:spPr>
        <p:txBody>
          <a:bodyPr/>
          <a:lstStyle/>
          <a:p>
            <a:pPr marL="514439" lvl="0" indent="-514439" hangingPunct="1">
              <a:spcAft>
                <a:spcPts val="1414"/>
              </a:spcAft>
              <a:buSzPct val="100000"/>
              <a:buAutoNum type="arabicParenR"/>
            </a:pPr>
            <a:r>
              <a:rPr lang="en-GB" sz="2800">
                <a:latin typeface="Calibri" pitchFamily="18"/>
              </a:rPr>
              <a:t>Growth trajectories, speed, sustainability and transformative power are related to socioeconomic transformation, which, in the literature, is associated with industrialization</a:t>
            </a:r>
          </a:p>
          <a:p>
            <a:pPr marL="514439" lvl="0" indent="-514439" hangingPunct="1">
              <a:spcAft>
                <a:spcPts val="1414"/>
              </a:spcAft>
              <a:buSzPct val="100000"/>
              <a:buAutoNum type="arabicParenR"/>
            </a:pPr>
            <a:r>
              <a:rPr lang="en-GB" sz="2800">
                <a:latin typeface="Calibri" pitchFamily="18"/>
              </a:rPr>
              <a:t>The power of </a:t>
            </a:r>
            <a:r>
              <a:rPr lang="en-GB" sz="2800" b="1">
                <a:solidFill>
                  <a:srgbClr val="C5000B"/>
                </a:solidFill>
                <a:latin typeface="Calibri" pitchFamily="18"/>
              </a:rPr>
              <a:t>industrialization</a:t>
            </a:r>
            <a:r>
              <a:rPr lang="en-GB" sz="2800">
                <a:latin typeface="Calibri" pitchFamily="18"/>
              </a:rPr>
              <a:t> arises from (a) evidence that links “virtuous” cycles to industrialization; (b) dynamic and cumulative increasing returns; (c) the social and historical nature of capital accumulation and capitalist transformation of society.</a:t>
            </a:r>
          </a:p>
          <a:p>
            <a:pPr marL="514439" lvl="0" indent="-514439" hangingPunct="1">
              <a:spcAft>
                <a:spcPts val="1414"/>
              </a:spcAft>
              <a:buSzPct val="100000"/>
              <a:buAutoNum type="arabicParenR"/>
            </a:pPr>
            <a:r>
              <a:rPr lang="en-GB" sz="2800" b="1">
                <a:solidFill>
                  <a:srgbClr val="004586"/>
                </a:solidFill>
                <a:latin typeface="Calibri" pitchFamily="18"/>
              </a:rPr>
              <a:t>Neoclassical economics</a:t>
            </a:r>
            <a:r>
              <a:rPr lang="en-GB" sz="2800">
                <a:latin typeface="Calibri" pitchFamily="18"/>
              </a:rPr>
              <a:t> understands industrialization as a market conforming process based on endowed comparative advantages. H-O models predict long term convergence and equalization of relative factor intensity and prices</a:t>
            </a:r>
          </a:p>
        </p:txBody>
      </p:sp>
      <p:pic>
        <p:nvPicPr>
          <p:cNvPr id="4" name="Picture 3">
            <a:extLst>
              <a:ext uri="{FF2B5EF4-FFF2-40B4-BE49-F238E27FC236}">
                <a16:creationId xmlns:a16="http://schemas.microsoft.com/office/drawing/2014/main" id="{B569771D-416C-43EC-A1CE-0B35A11DBDCF}"/>
              </a:ext>
            </a:extLst>
          </p:cNvPr>
          <p:cNvPicPr>
            <a:picLocks noChangeAspect="1"/>
          </p:cNvPicPr>
          <p:nvPr/>
        </p:nvPicPr>
        <p:blipFill>
          <a:blip r:embed="rId3">
            <a:lum/>
            <a:alphaModFix/>
          </a:blip>
          <a:srcRect/>
          <a:stretch>
            <a:fillRect/>
          </a:stretch>
        </p:blipFill>
        <p:spPr>
          <a:xfrm>
            <a:off x="147600" y="118800"/>
            <a:ext cx="2243160" cy="914400"/>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2B957-2E26-4C61-BE1E-06D17A44CA1A}"/>
              </a:ext>
            </a:extLst>
          </p:cNvPr>
          <p:cNvSpPr txBox="1">
            <a:spLocks noGrp="1"/>
          </p:cNvSpPr>
          <p:nvPr>
            <p:ph type="title"/>
          </p:nvPr>
        </p:nvSpPr>
        <p:spPr>
          <a:xfrm>
            <a:off x="2551680" y="457200"/>
            <a:ext cx="9244080" cy="954000"/>
          </a:xfrm>
        </p:spPr>
        <p:txBody>
          <a:bodyPr/>
          <a:lstStyle/>
          <a:p>
            <a:pPr lvl="0"/>
            <a:r>
              <a:rPr lang="en-GB" sz="4000" b="1" dirty="0"/>
              <a:t>Dynamic industrial policy</a:t>
            </a:r>
          </a:p>
        </p:txBody>
      </p:sp>
      <p:sp>
        <p:nvSpPr>
          <p:cNvPr id="3" name="Content Placeholder 2">
            <a:extLst>
              <a:ext uri="{FF2B5EF4-FFF2-40B4-BE49-F238E27FC236}">
                <a16:creationId xmlns:a16="http://schemas.microsoft.com/office/drawing/2014/main" id="{187464FB-D123-45D6-9DC9-E579248054B4}"/>
              </a:ext>
            </a:extLst>
          </p:cNvPr>
          <p:cNvSpPr txBox="1">
            <a:spLocks noGrp="1"/>
          </p:cNvSpPr>
          <p:nvPr>
            <p:ph idx="1"/>
          </p:nvPr>
        </p:nvSpPr>
        <p:spPr>
          <a:xfrm>
            <a:off x="365760" y="1920239"/>
            <a:ext cx="11441160" cy="5068800"/>
          </a:xfrm>
        </p:spPr>
        <p:txBody>
          <a:bodyPr/>
          <a:lstStyle/>
          <a:p>
            <a:pPr lvl="0" hangingPunct="1">
              <a:spcAft>
                <a:spcPts val="1414"/>
              </a:spcAft>
            </a:pPr>
            <a:r>
              <a:rPr lang="en-GB" sz="2800" i="1" dirty="0">
                <a:latin typeface="Calibri" pitchFamily="18"/>
              </a:rPr>
              <a:t>“I</a:t>
            </a:r>
            <a:r>
              <a:rPr lang="en-GB" i="1" dirty="0">
                <a:latin typeface="Calibri" pitchFamily="18"/>
              </a:rPr>
              <a:t>t is harder for an industry to push the technological frontier forward, or even keep up with it, if its own rate of expansion slows down – and </a:t>
            </a:r>
            <a:r>
              <a:rPr lang="en-GB" b="1" i="1" dirty="0">
                <a:solidFill>
                  <a:srgbClr val="004586"/>
                </a:solidFill>
                <a:latin typeface="Calibri" pitchFamily="18"/>
              </a:rPr>
              <a:t>still harder if it is contracting</a:t>
            </a:r>
            <a:r>
              <a:rPr lang="en-GB" i="1" dirty="0">
                <a:latin typeface="Calibri" pitchFamily="18"/>
              </a:rPr>
              <a:t>. This is unavoidable but tolerable when the growth of old industries is restricted by the rise of newer, more progressive home industries. But when retardation of older home industries is due to the rise of competing industries abroad, a tendency to </a:t>
            </a:r>
            <a:r>
              <a:rPr lang="en-GB" b="1" i="1" dirty="0">
                <a:solidFill>
                  <a:srgbClr val="004586"/>
                </a:solidFill>
                <a:latin typeface="Calibri" pitchFamily="18"/>
              </a:rPr>
              <a:t>generalised slowdown</a:t>
            </a:r>
            <a:r>
              <a:rPr lang="en-GB" i="1" dirty="0">
                <a:latin typeface="Calibri" pitchFamily="18"/>
              </a:rPr>
              <a:t> may be present</a:t>
            </a:r>
            <a:r>
              <a:rPr lang="en-GB" sz="2800" i="1" dirty="0">
                <a:latin typeface="Calibri" pitchFamily="18"/>
              </a:rPr>
              <a:t>.”</a:t>
            </a:r>
            <a:r>
              <a:rPr lang="en-GB" sz="2800" dirty="0">
                <a:latin typeface="Calibri" pitchFamily="18"/>
              </a:rPr>
              <a:t> (Ocampo &amp; Taylor)</a:t>
            </a:r>
          </a:p>
          <a:p>
            <a:pPr lvl="0" hangingPunct="1">
              <a:spcAft>
                <a:spcPts val="1414"/>
              </a:spcAft>
            </a:pPr>
            <a:endParaRPr lang="en-GB" sz="2800" dirty="0">
              <a:latin typeface="Calibri" pitchFamily="18"/>
            </a:endParaRPr>
          </a:p>
        </p:txBody>
      </p:sp>
      <p:pic>
        <p:nvPicPr>
          <p:cNvPr id="4" name="Picture 3">
            <a:extLst>
              <a:ext uri="{FF2B5EF4-FFF2-40B4-BE49-F238E27FC236}">
                <a16:creationId xmlns:a16="http://schemas.microsoft.com/office/drawing/2014/main" id="{CE031034-040C-46FC-A701-242592F91C57}"/>
              </a:ext>
            </a:extLst>
          </p:cNvPr>
          <p:cNvPicPr>
            <a:picLocks noChangeAspect="1"/>
          </p:cNvPicPr>
          <p:nvPr/>
        </p:nvPicPr>
        <p:blipFill>
          <a:blip r:embed="rId3">
            <a:lum/>
            <a:alphaModFix/>
          </a:blip>
          <a:srcRect/>
          <a:stretch>
            <a:fillRect/>
          </a:stretch>
        </p:blipFill>
        <p:spPr>
          <a:xfrm>
            <a:off x="147600" y="118800"/>
            <a:ext cx="2243160" cy="914400"/>
          </a:xfrm>
          <a:prstGeom prst="rect">
            <a:avLst/>
          </a:prstGeom>
          <a:noFill/>
          <a:ln cap="flat">
            <a:noFill/>
          </a:ln>
        </p:spPr>
      </p:pic>
    </p:spTree>
    <p:extLst>
      <p:ext uri="{BB962C8B-B14F-4D97-AF65-F5344CB8AC3E}">
        <p14:creationId xmlns:p14="http://schemas.microsoft.com/office/powerpoint/2010/main" val="3719617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77B8-E59B-4279-BAC5-B7CAB6ADC6FE}"/>
              </a:ext>
            </a:extLst>
          </p:cNvPr>
          <p:cNvSpPr txBox="1">
            <a:spLocks noGrp="1"/>
          </p:cNvSpPr>
          <p:nvPr>
            <p:ph type="title"/>
          </p:nvPr>
        </p:nvSpPr>
        <p:spPr>
          <a:xfrm>
            <a:off x="3633840" y="179640"/>
            <a:ext cx="8196120" cy="772920"/>
          </a:xfrm>
        </p:spPr>
        <p:txBody>
          <a:bodyPr/>
          <a:lstStyle/>
          <a:p>
            <a:pPr lvl="0"/>
            <a:r>
              <a:rPr lang="en-GB" sz="4000" b="1"/>
              <a:t>Conclusions</a:t>
            </a:r>
          </a:p>
        </p:txBody>
      </p:sp>
      <p:sp>
        <p:nvSpPr>
          <p:cNvPr id="3" name="Content Placeholder 2">
            <a:extLst>
              <a:ext uri="{FF2B5EF4-FFF2-40B4-BE49-F238E27FC236}">
                <a16:creationId xmlns:a16="http://schemas.microsoft.com/office/drawing/2014/main" id="{C29EF969-2BB5-437B-9A18-D18552E972F0}"/>
              </a:ext>
            </a:extLst>
          </p:cNvPr>
          <p:cNvSpPr txBox="1">
            <a:spLocks noGrp="1"/>
          </p:cNvSpPr>
          <p:nvPr>
            <p:ph idx="1"/>
          </p:nvPr>
        </p:nvSpPr>
        <p:spPr>
          <a:xfrm>
            <a:off x="122760" y="1672560"/>
            <a:ext cx="11801520" cy="5464080"/>
          </a:xfrm>
        </p:spPr>
        <p:txBody>
          <a:bodyPr/>
          <a:lstStyle/>
          <a:p>
            <a:pPr marL="514439" lvl="0" indent="-514439" hangingPunct="1">
              <a:spcAft>
                <a:spcPts val="1414"/>
              </a:spcAft>
              <a:buSzPct val="100000"/>
              <a:buAutoNum type="arabicParenR" startAt="4"/>
            </a:pPr>
            <a:r>
              <a:rPr lang="en-GB" sz="2600" b="1">
                <a:solidFill>
                  <a:srgbClr val="004586"/>
                </a:solidFill>
                <a:latin typeface="Calibri" pitchFamily="18"/>
              </a:rPr>
              <a:t>Structuralist</a:t>
            </a:r>
            <a:r>
              <a:rPr lang="en-GB" sz="2600">
                <a:latin typeface="Calibri" pitchFamily="18"/>
              </a:rPr>
              <a:t> economics argues for dynamic industrial policy on the grounds of required non-marginal change;</a:t>
            </a:r>
          </a:p>
          <a:p>
            <a:pPr marL="514439" lvl="0" indent="-514439" hangingPunct="1">
              <a:spcAft>
                <a:spcPts val="1414"/>
              </a:spcAft>
              <a:buSzPct val="100000"/>
              <a:buAutoNum type="arabicParenR" startAt="4"/>
            </a:pPr>
            <a:r>
              <a:rPr lang="en-GB" sz="2600" b="1">
                <a:solidFill>
                  <a:srgbClr val="004586"/>
                </a:solidFill>
                <a:latin typeface="Calibri" pitchFamily="18"/>
              </a:rPr>
              <a:t>New-institutionalists</a:t>
            </a:r>
            <a:r>
              <a:rPr lang="en-GB" sz="2600">
                <a:latin typeface="Calibri" pitchFamily="18"/>
              </a:rPr>
              <a:t> argue for industrial policy on the grounds of static (coordination of investment and response to crises) and dynamic (coordination of interdependence, learning and innovation) coordination, because of coordination failure.</a:t>
            </a:r>
          </a:p>
          <a:p>
            <a:pPr marL="514439" lvl="0" indent="-514439" hangingPunct="1">
              <a:spcAft>
                <a:spcPts val="1414"/>
              </a:spcAft>
              <a:buSzPct val="100000"/>
              <a:buAutoNum type="arabicParenR" startAt="4"/>
            </a:pPr>
            <a:r>
              <a:rPr lang="en-GB" sz="2600" b="1">
                <a:solidFill>
                  <a:srgbClr val="004586"/>
                </a:solidFill>
                <a:latin typeface="Calibri" pitchFamily="18"/>
              </a:rPr>
              <a:t>Neoclassical</a:t>
            </a:r>
            <a:r>
              <a:rPr lang="en-GB" sz="2600">
                <a:latin typeface="Calibri" pitchFamily="18"/>
              </a:rPr>
              <a:t> critique of industrial policy/strategy focus on state capacity, rent-seeking, predatory states, legitimacy and democratic control and the “cost” and difficulty to building required institutions.</a:t>
            </a:r>
          </a:p>
        </p:txBody>
      </p:sp>
      <p:pic>
        <p:nvPicPr>
          <p:cNvPr id="4" name="Picture 3">
            <a:extLst>
              <a:ext uri="{FF2B5EF4-FFF2-40B4-BE49-F238E27FC236}">
                <a16:creationId xmlns:a16="http://schemas.microsoft.com/office/drawing/2014/main" id="{1D67EC53-03A7-4595-8109-03C3E73A3C3E}"/>
              </a:ext>
            </a:extLst>
          </p:cNvPr>
          <p:cNvPicPr>
            <a:picLocks noChangeAspect="1"/>
          </p:cNvPicPr>
          <p:nvPr/>
        </p:nvPicPr>
        <p:blipFill>
          <a:blip r:embed="rId3">
            <a:lum/>
            <a:alphaModFix/>
          </a:blip>
          <a:srcRect/>
          <a:stretch>
            <a:fillRect/>
          </a:stretch>
        </p:blipFill>
        <p:spPr>
          <a:xfrm>
            <a:off x="147600" y="118800"/>
            <a:ext cx="2243160" cy="914400"/>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1A86-AD30-42DF-A569-087B03A3FD63}"/>
              </a:ext>
            </a:extLst>
          </p:cNvPr>
          <p:cNvSpPr txBox="1">
            <a:spLocks noGrp="1"/>
          </p:cNvSpPr>
          <p:nvPr>
            <p:ph type="title"/>
          </p:nvPr>
        </p:nvSpPr>
        <p:spPr>
          <a:xfrm>
            <a:off x="3633840" y="179640"/>
            <a:ext cx="8196120" cy="772920"/>
          </a:xfrm>
        </p:spPr>
        <p:txBody>
          <a:bodyPr/>
          <a:lstStyle/>
          <a:p>
            <a:pPr lvl="0"/>
            <a:r>
              <a:rPr lang="en-GB" sz="4000" b="1"/>
              <a:t>Conclusions</a:t>
            </a:r>
          </a:p>
        </p:txBody>
      </p:sp>
      <p:sp>
        <p:nvSpPr>
          <p:cNvPr id="3" name="Content Placeholder 2">
            <a:extLst>
              <a:ext uri="{FF2B5EF4-FFF2-40B4-BE49-F238E27FC236}">
                <a16:creationId xmlns:a16="http://schemas.microsoft.com/office/drawing/2014/main" id="{B2E0E70A-9DB1-4027-981A-AD655F9150A8}"/>
              </a:ext>
            </a:extLst>
          </p:cNvPr>
          <p:cNvSpPr txBox="1">
            <a:spLocks noGrp="1"/>
          </p:cNvSpPr>
          <p:nvPr>
            <p:ph idx="1"/>
          </p:nvPr>
        </p:nvSpPr>
        <p:spPr>
          <a:xfrm>
            <a:off x="158760" y="1887840"/>
            <a:ext cx="11801520" cy="5464080"/>
          </a:xfrm>
        </p:spPr>
        <p:txBody>
          <a:bodyPr/>
          <a:lstStyle/>
          <a:p>
            <a:pPr marL="514439" lvl="0" indent="-514439" hangingPunct="1">
              <a:spcAft>
                <a:spcPts val="1414"/>
              </a:spcAft>
              <a:buSzPct val="100000"/>
              <a:buAutoNum type="arabicParenR" startAt="7"/>
            </a:pPr>
            <a:r>
              <a:rPr lang="en-GB">
                <a:latin typeface="Calibri" pitchFamily="18"/>
              </a:rPr>
              <a:t>Broader and </a:t>
            </a:r>
            <a:r>
              <a:rPr lang="en-GB" b="1">
                <a:solidFill>
                  <a:srgbClr val="004586"/>
                </a:solidFill>
                <a:latin typeface="Calibri" pitchFamily="18"/>
              </a:rPr>
              <a:t>heterodox</a:t>
            </a:r>
            <a:r>
              <a:rPr lang="en-GB">
                <a:latin typeface="Calibri" pitchFamily="18"/>
              </a:rPr>
              <a:t> critique emphasises that all significant policies have impact on industrial performance, that industrial policy is located within a specific economy as a whole, responds to economic linkages and pressures and conflicting interests of agents, the relative success or failure of IP depends on many different socially and historically related factors, and that the industrial policy and industrial and growth patterns emerge from specific structures of capital accumulation, social tensions and struggles associated with it and how they are resolved.</a:t>
            </a:r>
          </a:p>
          <a:p>
            <a:pPr marL="514439" lvl="0" indent="-514439" hangingPunct="1">
              <a:spcAft>
                <a:spcPts val="1414"/>
              </a:spcAft>
              <a:buSzPct val="100000"/>
              <a:buAutoNum type="arabicParenR" startAt="7"/>
            </a:pPr>
            <a:endParaRPr lang="en-GB" sz="2800">
              <a:latin typeface="Calibri" pitchFamily="18"/>
            </a:endParaRPr>
          </a:p>
        </p:txBody>
      </p:sp>
      <p:pic>
        <p:nvPicPr>
          <p:cNvPr id="4" name="Picture 3">
            <a:extLst>
              <a:ext uri="{FF2B5EF4-FFF2-40B4-BE49-F238E27FC236}">
                <a16:creationId xmlns:a16="http://schemas.microsoft.com/office/drawing/2014/main" id="{9AE7FED9-AA16-4F30-8B87-DE4A0A88E0D3}"/>
              </a:ext>
            </a:extLst>
          </p:cNvPr>
          <p:cNvPicPr>
            <a:picLocks noChangeAspect="1"/>
          </p:cNvPicPr>
          <p:nvPr/>
        </p:nvPicPr>
        <p:blipFill>
          <a:blip r:embed="rId3">
            <a:lum/>
            <a:alphaModFix/>
          </a:blip>
          <a:srcRect/>
          <a:stretch>
            <a:fillRect/>
          </a:stretch>
        </p:blipFill>
        <p:spPr>
          <a:xfrm>
            <a:off x="147600" y="118800"/>
            <a:ext cx="2243160" cy="914400"/>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EEF8-571F-46EC-A5D6-889761E7C43B}"/>
              </a:ext>
            </a:extLst>
          </p:cNvPr>
          <p:cNvSpPr txBox="1">
            <a:spLocks noGrp="1"/>
          </p:cNvSpPr>
          <p:nvPr>
            <p:ph type="title"/>
          </p:nvPr>
        </p:nvSpPr>
        <p:spPr>
          <a:xfrm>
            <a:off x="2585880" y="179640"/>
            <a:ext cx="9244080" cy="707040"/>
          </a:xfrm>
        </p:spPr>
        <p:txBody>
          <a:bodyPr/>
          <a:lstStyle/>
          <a:p>
            <a:pPr lvl="0"/>
            <a:r>
              <a:rPr lang="en-GB" sz="3600" b="1"/>
              <a:t>Dynamic industrial policy</a:t>
            </a:r>
          </a:p>
        </p:txBody>
      </p:sp>
      <p:sp>
        <p:nvSpPr>
          <p:cNvPr id="3" name="Content Placeholder 2">
            <a:extLst>
              <a:ext uri="{FF2B5EF4-FFF2-40B4-BE49-F238E27FC236}">
                <a16:creationId xmlns:a16="http://schemas.microsoft.com/office/drawing/2014/main" id="{5463F1C1-8C93-40B4-8442-3C51B5EF6A36}"/>
              </a:ext>
            </a:extLst>
          </p:cNvPr>
          <p:cNvSpPr txBox="1">
            <a:spLocks noGrp="1"/>
          </p:cNvSpPr>
          <p:nvPr>
            <p:ph idx="1"/>
          </p:nvPr>
        </p:nvSpPr>
        <p:spPr>
          <a:xfrm>
            <a:off x="366839" y="1109663"/>
            <a:ext cx="11391840" cy="5497417"/>
          </a:xfrm>
        </p:spPr>
        <p:txBody>
          <a:bodyPr/>
          <a:lstStyle/>
          <a:p>
            <a:pPr lvl="0" hangingPunct="1">
              <a:spcAft>
                <a:spcPts val="1414"/>
              </a:spcAft>
            </a:pPr>
            <a:r>
              <a:rPr lang="en-GB" sz="2800" dirty="0">
                <a:latin typeface="Calibri" pitchFamily="18"/>
              </a:rPr>
              <a:t>What is dynamic/selective industrial policy?</a:t>
            </a:r>
          </a:p>
          <a:p>
            <a:pPr marL="540000" lvl="0" hangingPunct="1">
              <a:spcAft>
                <a:spcPts val="1414"/>
              </a:spcAft>
            </a:pPr>
            <a:r>
              <a:rPr lang="en-GB" sz="2800" i="1" dirty="0">
                <a:latin typeface="Calibri" pitchFamily="18"/>
              </a:rPr>
              <a:t>“We propose to define industrial policy as a policy aimed at </a:t>
            </a:r>
            <a:r>
              <a:rPr lang="en-GB" sz="2800" b="1" i="1" dirty="0">
                <a:latin typeface="Calibri" pitchFamily="18"/>
              </a:rPr>
              <a:t>particular industries </a:t>
            </a:r>
            <a:r>
              <a:rPr lang="en-GB" sz="2800" i="1" dirty="0">
                <a:latin typeface="Calibri" pitchFamily="18"/>
              </a:rPr>
              <a:t>(and firms as their components) to achieve </a:t>
            </a:r>
            <a:r>
              <a:rPr lang="en-GB" sz="2800" b="1" i="1" dirty="0">
                <a:latin typeface="Calibri" pitchFamily="18"/>
              </a:rPr>
              <a:t>outcomes that are perceived by the State</a:t>
            </a:r>
            <a:r>
              <a:rPr lang="en-GB" sz="2800" i="1" dirty="0">
                <a:latin typeface="Calibri" pitchFamily="18"/>
              </a:rPr>
              <a:t> to be efficient </a:t>
            </a:r>
            <a:r>
              <a:rPr lang="en-GB" sz="2800" b="1" i="1" dirty="0">
                <a:latin typeface="Calibri" pitchFamily="18"/>
              </a:rPr>
              <a:t>for the economy as a whole</a:t>
            </a:r>
            <a:r>
              <a:rPr lang="en-GB" sz="2800" i="1" dirty="0">
                <a:latin typeface="Calibri" pitchFamily="18"/>
              </a:rPr>
              <a:t>.” </a:t>
            </a:r>
            <a:r>
              <a:rPr lang="en-GB" sz="2800" dirty="0">
                <a:latin typeface="Calibri" pitchFamily="18"/>
              </a:rPr>
              <a:t>(Chang, 2004, pp. 112).</a:t>
            </a:r>
          </a:p>
          <a:p>
            <a:pPr lvl="0" hangingPunct="1">
              <a:spcAft>
                <a:spcPts val="1414"/>
              </a:spcAft>
            </a:pPr>
            <a:r>
              <a:rPr lang="en-GB" sz="2800" dirty="0">
                <a:latin typeface="Calibri" pitchFamily="18"/>
              </a:rPr>
              <a:t>Industrial policy is not the same as trade barriers, although trade barriers may, or may not, be utilised as instruments in specific industrial policies under specific conditions.</a:t>
            </a:r>
          </a:p>
          <a:p>
            <a:pPr lvl="0" hangingPunct="1">
              <a:spcAft>
                <a:spcPts val="1414"/>
              </a:spcAft>
            </a:pPr>
            <a:r>
              <a:rPr lang="en-GB" sz="2800" dirty="0">
                <a:latin typeface="Calibri" pitchFamily="18"/>
              </a:rPr>
              <a:t>Trade barriers are not limited to import/export duties, quotas and other foreign trade barriers – there are many, including barriers to entry, patents, price collusions, and so on, all of which can be thought of as trade barriers in neoclassical terms, or as dynamic industrial policies in structuralist terms.</a:t>
            </a:r>
          </a:p>
          <a:p>
            <a:pPr lvl="0" hangingPunct="1">
              <a:spcAft>
                <a:spcPts val="1414"/>
              </a:spcAft>
            </a:pPr>
            <a:endParaRPr lang="en-GB" sz="2800" dirty="0">
              <a:latin typeface="Calibri" pitchFamily="18"/>
            </a:endParaRPr>
          </a:p>
          <a:p>
            <a:pPr lvl="0" hangingPunct="1">
              <a:spcAft>
                <a:spcPts val="1414"/>
              </a:spcAft>
            </a:pPr>
            <a:endParaRPr lang="en-GB" sz="2800" dirty="0">
              <a:latin typeface="Calibri" pitchFamily="18"/>
            </a:endParaRPr>
          </a:p>
        </p:txBody>
      </p:sp>
      <p:pic>
        <p:nvPicPr>
          <p:cNvPr id="4" name="Picture 3">
            <a:extLst>
              <a:ext uri="{FF2B5EF4-FFF2-40B4-BE49-F238E27FC236}">
                <a16:creationId xmlns:a16="http://schemas.microsoft.com/office/drawing/2014/main" id="{0A84D00C-5D3A-4A1B-B1B9-392CC5A1D846}"/>
              </a:ext>
            </a:extLst>
          </p:cNvPr>
          <p:cNvPicPr>
            <a:picLocks noChangeAspect="1"/>
          </p:cNvPicPr>
          <p:nvPr/>
        </p:nvPicPr>
        <p:blipFill>
          <a:blip r:embed="rId3">
            <a:lum/>
            <a:alphaModFix/>
          </a:blip>
          <a:srcRect/>
          <a:stretch>
            <a:fillRect/>
          </a:stretch>
        </p:blipFill>
        <p:spPr>
          <a:xfrm>
            <a:off x="147600" y="118800"/>
            <a:ext cx="2243160" cy="914400"/>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EEF8-571F-46EC-A5D6-889761E7C43B}"/>
              </a:ext>
            </a:extLst>
          </p:cNvPr>
          <p:cNvSpPr txBox="1">
            <a:spLocks noGrp="1"/>
          </p:cNvSpPr>
          <p:nvPr>
            <p:ph type="title"/>
          </p:nvPr>
        </p:nvSpPr>
        <p:spPr>
          <a:xfrm>
            <a:off x="2585880" y="179640"/>
            <a:ext cx="9244080" cy="707040"/>
          </a:xfrm>
        </p:spPr>
        <p:txBody>
          <a:bodyPr/>
          <a:lstStyle/>
          <a:p>
            <a:pPr lvl="0"/>
            <a:r>
              <a:rPr lang="en-GB" sz="3600" b="1"/>
              <a:t>Dynamic industrial policy</a:t>
            </a:r>
          </a:p>
        </p:txBody>
      </p:sp>
      <p:sp>
        <p:nvSpPr>
          <p:cNvPr id="3" name="Content Placeholder 2">
            <a:extLst>
              <a:ext uri="{FF2B5EF4-FFF2-40B4-BE49-F238E27FC236}">
                <a16:creationId xmlns:a16="http://schemas.microsoft.com/office/drawing/2014/main" id="{5463F1C1-8C93-40B4-8442-3C51B5EF6A36}"/>
              </a:ext>
            </a:extLst>
          </p:cNvPr>
          <p:cNvSpPr txBox="1">
            <a:spLocks noGrp="1"/>
          </p:cNvSpPr>
          <p:nvPr>
            <p:ph idx="1"/>
          </p:nvPr>
        </p:nvSpPr>
        <p:spPr>
          <a:xfrm>
            <a:off x="366839" y="1109663"/>
            <a:ext cx="11391840" cy="5497417"/>
          </a:xfrm>
        </p:spPr>
        <p:txBody>
          <a:bodyPr/>
          <a:lstStyle/>
          <a:p>
            <a:pPr lvl="0" hangingPunct="1">
              <a:spcAft>
                <a:spcPts val="1414"/>
              </a:spcAft>
            </a:pPr>
            <a:r>
              <a:rPr lang="en-GB" sz="2800" dirty="0">
                <a:latin typeface="Calibri" pitchFamily="18"/>
              </a:rPr>
              <a:t>Industrial policy is not the same as trade barriers, although trade barriers may, or may not, be utilised as instruments in specific industrial policies under specific conditions.</a:t>
            </a:r>
          </a:p>
          <a:p>
            <a:pPr lvl="0" hangingPunct="1">
              <a:spcAft>
                <a:spcPts val="1414"/>
              </a:spcAft>
            </a:pPr>
            <a:r>
              <a:rPr lang="en-GB" sz="2800" dirty="0">
                <a:latin typeface="Calibri" pitchFamily="18"/>
              </a:rPr>
              <a:t>Trade barriers are not limited to import/export duties, quotas and other foreign trade barriers – there are many, including barriers to entry, patents, price collusions, and so on, all of which can be thought of as trade barriers in neoclassical terms, or as dynamic industrial policies in structuralist terms.</a:t>
            </a:r>
          </a:p>
          <a:p>
            <a:pPr lvl="0" hangingPunct="1">
              <a:spcAft>
                <a:spcPts val="1414"/>
              </a:spcAft>
            </a:pPr>
            <a:r>
              <a:rPr lang="en-GB" sz="2800" dirty="0">
                <a:latin typeface="Calibri" pitchFamily="18"/>
              </a:rPr>
              <a:t>The most generalized and globally organized system of trade policies and barriers in history was colonialism, which was a central component of the process that created global inequalities, which are taken advantage of by industrial and financial capitalism. </a:t>
            </a:r>
          </a:p>
          <a:p>
            <a:pPr lvl="0" hangingPunct="1">
              <a:spcAft>
                <a:spcPts val="1414"/>
              </a:spcAft>
            </a:pPr>
            <a:endParaRPr lang="en-GB" sz="2800" dirty="0">
              <a:latin typeface="Calibri" pitchFamily="18"/>
            </a:endParaRPr>
          </a:p>
          <a:p>
            <a:pPr lvl="0" hangingPunct="1">
              <a:spcAft>
                <a:spcPts val="1414"/>
              </a:spcAft>
            </a:pPr>
            <a:endParaRPr lang="en-GB" sz="2800" dirty="0">
              <a:latin typeface="Calibri" pitchFamily="18"/>
            </a:endParaRPr>
          </a:p>
        </p:txBody>
      </p:sp>
      <p:pic>
        <p:nvPicPr>
          <p:cNvPr id="4" name="Picture 3">
            <a:extLst>
              <a:ext uri="{FF2B5EF4-FFF2-40B4-BE49-F238E27FC236}">
                <a16:creationId xmlns:a16="http://schemas.microsoft.com/office/drawing/2014/main" id="{0A84D00C-5D3A-4A1B-B1B9-392CC5A1D846}"/>
              </a:ext>
            </a:extLst>
          </p:cNvPr>
          <p:cNvPicPr>
            <a:picLocks noChangeAspect="1"/>
          </p:cNvPicPr>
          <p:nvPr/>
        </p:nvPicPr>
        <p:blipFill>
          <a:blip r:embed="rId3">
            <a:lum/>
            <a:alphaModFix/>
          </a:blip>
          <a:srcRect/>
          <a:stretch>
            <a:fillRect/>
          </a:stretch>
        </p:blipFill>
        <p:spPr>
          <a:xfrm>
            <a:off x="147600" y="118800"/>
            <a:ext cx="2243160" cy="914400"/>
          </a:xfrm>
          <a:prstGeom prst="rect">
            <a:avLst/>
          </a:prstGeom>
          <a:noFill/>
          <a:ln cap="flat">
            <a:noFill/>
          </a:ln>
        </p:spPr>
      </p:pic>
    </p:spTree>
    <p:extLst>
      <p:ext uri="{BB962C8B-B14F-4D97-AF65-F5344CB8AC3E}">
        <p14:creationId xmlns:p14="http://schemas.microsoft.com/office/powerpoint/2010/main" val="272077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2AE55-2ED3-4D78-A57A-7C77383735A5}"/>
              </a:ext>
            </a:extLst>
          </p:cNvPr>
          <p:cNvSpPr txBox="1">
            <a:spLocks noGrp="1"/>
          </p:cNvSpPr>
          <p:nvPr>
            <p:ph type="title"/>
          </p:nvPr>
        </p:nvSpPr>
        <p:spPr>
          <a:xfrm>
            <a:off x="822960" y="54000"/>
            <a:ext cx="11064240" cy="533520"/>
          </a:xfrm>
        </p:spPr>
        <p:txBody>
          <a:bodyPr/>
          <a:lstStyle/>
          <a:p>
            <a:pPr lvl="0"/>
            <a:r>
              <a:rPr lang="en-GB" sz="2600" b="1" dirty="0"/>
              <a:t>			Arguments for industrial policy</a:t>
            </a:r>
          </a:p>
        </p:txBody>
      </p:sp>
      <p:grpSp>
        <p:nvGrpSpPr>
          <p:cNvPr id="3" name="Content Placeholder 5">
            <a:extLst>
              <a:ext uri="{FF2B5EF4-FFF2-40B4-BE49-F238E27FC236}">
                <a16:creationId xmlns:a16="http://schemas.microsoft.com/office/drawing/2014/main" id="{32269DEE-DF4E-4AA9-8EA5-E24FA0E8500A}"/>
              </a:ext>
            </a:extLst>
          </p:cNvPr>
          <p:cNvGrpSpPr/>
          <p:nvPr/>
        </p:nvGrpSpPr>
        <p:grpSpPr>
          <a:xfrm>
            <a:off x="183502" y="825451"/>
            <a:ext cx="11927633" cy="5613840"/>
            <a:chOff x="258120" y="787320"/>
            <a:chExt cx="11801160" cy="5613840"/>
          </a:xfrm>
        </p:grpSpPr>
        <p:sp>
          <p:nvSpPr>
            <p:cNvPr id="4" name="Freeform: Shape 3">
              <a:extLst>
                <a:ext uri="{FF2B5EF4-FFF2-40B4-BE49-F238E27FC236}">
                  <a16:creationId xmlns:a16="http://schemas.microsoft.com/office/drawing/2014/main" id="{A56A2761-79AD-444A-83D3-4C34501D7D29}"/>
                </a:ext>
              </a:extLst>
            </p:cNvPr>
            <p:cNvSpPr/>
            <p:nvPr/>
          </p:nvSpPr>
          <p:spPr>
            <a:xfrm>
              <a:off x="258120" y="787320"/>
              <a:ext cx="2021039" cy="1204559"/>
            </a:xfrm>
            <a:custGeom>
              <a:avLst/>
              <a:gdLst>
                <a:gd name="f0" fmla="val 10800000"/>
                <a:gd name="f1" fmla="val 5400000"/>
                <a:gd name="f2" fmla="val 180"/>
                <a:gd name="f3" fmla="val w"/>
                <a:gd name="f4" fmla="val h"/>
                <a:gd name="f5" fmla="val 0"/>
                <a:gd name="f6" fmla="val 2021123"/>
                <a:gd name="f7" fmla="val 1204690"/>
                <a:gd name="f8" fmla="val 120469"/>
                <a:gd name="f9" fmla="val 53936"/>
                <a:gd name="f10" fmla="val 1900654"/>
                <a:gd name="f11" fmla="val 1967187"/>
                <a:gd name="f12" fmla="val 1084221"/>
                <a:gd name="f13" fmla="val 1150754"/>
                <a:gd name="f14" fmla="+- 0 0 0"/>
                <a:gd name="f15" fmla="*/ f3 1 2021123"/>
                <a:gd name="f16" fmla="*/ f4 1 1204690"/>
                <a:gd name="f17" fmla="+- f7 0 f5"/>
                <a:gd name="f18" fmla="+- f6 0 f5"/>
                <a:gd name="f19" fmla="*/ f14 f0 1"/>
                <a:gd name="f20" fmla="*/ f18 1 2021123"/>
                <a:gd name="f21" fmla="*/ f17 1 1204690"/>
                <a:gd name="f22" fmla="*/ 0 f18 1"/>
                <a:gd name="f23" fmla="*/ 120469 f17 1"/>
                <a:gd name="f24" fmla="*/ 120469 f18 1"/>
                <a:gd name="f25" fmla="*/ 0 f17 1"/>
                <a:gd name="f26" fmla="*/ 1900654 f18 1"/>
                <a:gd name="f27" fmla="*/ 2021123 f18 1"/>
                <a:gd name="f28" fmla="*/ 1084221 f17 1"/>
                <a:gd name="f29" fmla="*/ 1204690 f17 1"/>
                <a:gd name="f30" fmla="*/ f19 1 f2"/>
                <a:gd name="f31" fmla="*/ f22 1 2021123"/>
                <a:gd name="f32" fmla="*/ f23 1 1204690"/>
                <a:gd name="f33" fmla="*/ f24 1 2021123"/>
                <a:gd name="f34" fmla="*/ f25 1 1204690"/>
                <a:gd name="f35" fmla="*/ f26 1 2021123"/>
                <a:gd name="f36" fmla="*/ f27 1 2021123"/>
                <a:gd name="f37" fmla="*/ f28 1 1204690"/>
                <a:gd name="f38" fmla="*/ f29 1 120469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021123" h="120469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600" cap="flat">
              <a:solidFill>
                <a:srgbClr val="FFFFFF"/>
              </a:solidFill>
              <a:prstDash val="solid"/>
              <a:miter/>
            </a:ln>
          </p:spPr>
          <p:txBody>
            <a:bodyPr vert="horz" wrap="square" lIns="69480" tIns="58320" rIns="69480" bIns="58320" anchor="ctr" anchorCtr="1" compatLnSpc="0">
              <a:noAutofit/>
            </a:bodyPr>
            <a:lstStyle/>
            <a:p>
              <a:pPr marL="0" marR="0" lvl="0" indent="0" algn="ctr" rtl="0" hangingPunct="1">
                <a:lnSpc>
                  <a:spcPct val="90000"/>
                </a:lnSpc>
                <a:spcBef>
                  <a:spcPts val="0"/>
                </a:spcBef>
                <a:spcAft>
                  <a:spcPts val="799"/>
                </a:spcAft>
                <a:buNone/>
                <a:tabLst/>
              </a:pPr>
              <a:r>
                <a:rPr lang="en-GB" sz="1800" b="0" i="0" u="none" strike="noStrike" kern="1200" spc="0" baseline="0">
                  <a:ln>
                    <a:noFill/>
                  </a:ln>
                  <a:solidFill>
                    <a:srgbClr val="FFFFFF"/>
                  </a:solidFill>
                  <a:latin typeface="Calibri" pitchFamily="18"/>
                  <a:ea typeface="Arial Unicode MS" pitchFamily="2"/>
                  <a:cs typeface="Arial Unicode MS" pitchFamily="2"/>
                </a:rPr>
                <a:t>Market conforming</a:t>
              </a:r>
            </a:p>
            <a:p>
              <a:pPr marL="0" marR="0" lvl="0" indent="0" algn="ctr" rtl="0" hangingPunct="1">
                <a:lnSpc>
                  <a:spcPct val="90000"/>
                </a:lnSpc>
                <a:spcBef>
                  <a:spcPts val="0"/>
                </a:spcBef>
                <a:spcAft>
                  <a:spcPts val="799"/>
                </a:spcAft>
                <a:buNone/>
                <a:tabLst/>
              </a:pPr>
              <a:r>
                <a:rPr lang="en-GB" sz="1800" b="0" i="0" u="none" strike="noStrike" kern="1200" spc="0" baseline="0">
                  <a:ln>
                    <a:noFill/>
                  </a:ln>
                  <a:solidFill>
                    <a:srgbClr val="FFFFFF"/>
                  </a:solidFill>
                  <a:latin typeface="Calibri" pitchFamily="18"/>
                  <a:ea typeface="Arial Unicode MS" pitchFamily="2"/>
                  <a:cs typeface="Arial Unicode MS" pitchFamily="2"/>
                </a:rPr>
                <a:t>(what the market would do if it was perfect)</a:t>
              </a:r>
            </a:p>
          </p:txBody>
        </p:sp>
        <p:sp>
          <p:nvSpPr>
            <p:cNvPr id="5" name="Freeform: Shape 4">
              <a:extLst>
                <a:ext uri="{FF2B5EF4-FFF2-40B4-BE49-F238E27FC236}">
                  <a16:creationId xmlns:a16="http://schemas.microsoft.com/office/drawing/2014/main" id="{84A30998-9FE2-4CB6-9AA6-B6B76CC83B00}"/>
                </a:ext>
              </a:extLst>
            </p:cNvPr>
            <p:cNvSpPr/>
            <p:nvPr/>
          </p:nvSpPr>
          <p:spPr>
            <a:xfrm>
              <a:off x="460439" y="1991880"/>
              <a:ext cx="197280" cy="771120"/>
            </a:xfrm>
            <a:custGeom>
              <a:avLst/>
              <a:gdLst>
                <a:gd name="f0" fmla="val w"/>
                <a:gd name="f1" fmla="val h"/>
                <a:gd name="f2" fmla="val 0"/>
                <a:gd name="f3" fmla="val 197184"/>
                <a:gd name="f4" fmla="val 771285"/>
                <a:gd name="f5" fmla="*/ f0 1 197184"/>
                <a:gd name="f6" fmla="*/ f1 1 771285"/>
                <a:gd name="f7" fmla="+- f4 0 f2"/>
                <a:gd name="f8" fmla="+- f3 0 f2"/>
                <a:gd name="f9" fmla="*/ f8 1 197184"/>
                <a:gd name="f10" fmla="*/ f7 1 771285"/>
                <a:gd name="f11" fmla="*/ 0 1 f9"/>
                <a:gd name="f12" fmla="*/ 197184 1 f9"/>
                <a:gd name="f13" fmla="*/ 0 1 f10"/>
                <a:gd name="f14" fmla="*/ 771285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197184" h="771285">
                  <a:moveTo>
                    <a:pt x="f2" y="f2"/>
                  </a:moveTo>
                  <a:lnTo>
                    <a:pt x="f2" y="f4"/>
                  </a:lnTo>
                  <a:lnTo>
                    <a:pt x="f3" y="f4"/>
                  </a:lnTo>
                </a:path>
              </a:pathLst>
            </a:custGeom>
            <a:noFill/>
            <a:ln w="12600" cap="flat">
              <a:solidFill>
                <a:srgbClr val="34599C"/>
              </a:solidFill>
              <a:prstDash val="solid"/>
              <a:miter/>
            </a:ln>
          </p:spPr>
          <p:txBody>
            <a:bodyPr vert="horz" wrap="square" lIns="0" tIns="0" rIns="0" bIns="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6" name="Freeform: Shape 5">
              <a:extLst>
                <a:ext uri="{FF2B5EF4-FFF2-40B4-BE49-F238E27FC236}">
                  <a16:creationId xmlns:a16="http://schemas.microsoft.com/office/drawing/2014/main" id="{17477B5F-F87F-4023-9294-248C9309B891}"/>
                </a:ext>
              </a:extLst>
            </p:cNvPr>
            <p:cNvSpPr/>
            <p:nvPr/>
          </p:nvSpPr>
          <p:spPr>
            <a:xfrm>
              <a:off x="666931" y="2330812"/>
              <a:ext cx="3565440" cy="719458"/>
            </a:xfrm>
            <a:custGeom>
              <a:avLst/>
              <a:gdLst>
                <a:gd name="f0" fmla="val 10800000"/>
                <a:gd name="f1" fmla="val 5400000"/>
                <a:gd name="f2" fmla="val 180"/>
                <a:gd name="f3" fmla="val w"/>
                <a:gd name="f4" fmla="val h"/>
                <a:gd name="f5" fmla="val 0"/>
                <a:gd name="f6" fmla="val 3565277"/>
                <a:gd name="f7" fmla="val 1082604"/>
                <a:gd name="f8" fmla="val 108260"/>
                <a:gd name="f9" fmla="val 48470"/>
                <a:gd name="f10" fmla="val 3457017"/>
                <a:gd name="f11" fmla="val 3516807"/>
                <a:gd name="f12" fmla="val 974344"/>
                <a:gd name="f13" fmla="val 1034134"/>
                <a:gd name="f14" fmla="+- 0 0 0"/>
                <a:gd name="f15" fmla="*/ f3 1 3565277"/>
                <a:gd name="f16" fmla="*/ f4 1 1082604"/>
                <a:gd name="f17" fmla="+- f7 0 f5"/>
                <a:gd name="f18" fmla="+- f6 0 f5"/>
                <a:gd name="f19" fmla="*/ f14 f0 1"/>
                <a:gd name="f20" fmla="*/ f18 1 3565277"/>
                <a:gd name="f21" fmla="*/ f17 1 1082604"/>
                <a:gd name="f22" fmla="*/ 0 f18 1"/>
                <a:gd name="f23" fmla="*/ 108260 f17 1"/>
                <a:gd name="f24" fmla="*/ 108260 f18 1"/>
                <a:gd name="f25" fmla="*/ 0 f17 1"/>
                <a:gd name="f26" fmla="*/ 3457017 f18 1"/>
                <a:gd name="f27" fmla="*/ 3565277 f18 1"/>
                <a:gd name="f28" fmla="*/ 974344 f17 1"/>
                <a:gd name="f29" fmla="*/ 1082604 f17 1"/>
                <a:gd name="f30" fmla="*/ f19 1 f2"/>
                <a:gd name="f31" fmla="*/ f22 1 3565277"/>
                <a:gd name="f32" fmla="*/ f23 1 1082604"/>
                <a:gd name="f33" fmla="*/ f24 1 3565277"/>
                <a:gd name="f34" fmla="*/ f25 1 1082604"/>
                <a:gd name="f35" fmla="*/ f26 1 3565277"/>
                <a:gd name="f36" fmla="*/ f27 1 3565277"/>
                <a:gd name="f37" fmla="*/ f28 1 1082604"/>
                <a:gd name="f38" fmla="*/ f29 1 108260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565277" h="108260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65880" tIns="54720" rIns="65880" bIns="54720" anchor="ctr" anchorCtr="0" compatLnSpc="0">
              <a:noAutofit/>
            </a:bodyPr>
            <a:lstStyle/>
            <a:p>
              <a:pPr>
                <a:lnSpc>
                  <a:spcPct val="90000"/>
                </a:lnSpc>
                <a:spcAft>
                  <a:spcPts val="799"/>
                </a:spcAft>
              </a:pPr>
              <a:r>
                <a:rPr lang="en-GB" dirty="0">
                  <a:solidFill>
                    <a:srgbClr val="000000"/>
                  </a:solidFill>
                  <a:latin typeface="Calibri" pitchFamily="18"/>
                  <a:ea typeface="Arial Unicode MS" pitchFamily="2"/>
                  <a:cs typeface="Arial Unicode MS" pitchFamily="2"/>
                </a:rPr>
                <a:t>Follows factor endowed comparative advantages – need markets</a:t>
              </a:r>
            </a:p>
          </p:txBody>
        </p:sp>
        <p:sp>
          <p:nvSpPr>
            <p:cNvPr id="8" name="Freeform: Shape 7">
              <a:extLst>
                <a:ext uri="{FF2B5EF4-FFF2-40B4-BE49-F238E27FC236}">
                  <a16:creationId xmlns:a16="http://schemas.microsoft.com/office/drawing/2014/main" id="{B6943759-BE40-4022-A38D-564011468DBF}"/>
                </a:ext>
              </a:extLst>
            </p:cNvPr>
            <p:cNvSpPr/>
            <p:nvPr/>
          </p:nvSpPr>
          <p:spPr>
            <a:xfrm>
              <a:off x="730799" y="3262859"/>
              <a:ext cx="3510360" cy="869039"/>
            </a:xfrm>
            <a:custGeom>
              <a:avLst/>
              <a:gdLst>
                <a:gd name="f0" fmla="val 10800000"/>
                <a:gd name="f1" fmla="val 5400000"/>
                <a:gd name="f2" fmla="val 180"/>
                <a:gd name="f3" fmla="val w"/>
                <a:gd name="f4" fmla="val h"/>
                <a:gd name="f5" fmla="val 0"/>
                <a:gd name="f6" fmla="val 3510221"/>
                <a:gd name="f7" fmla="val 869052"/>
                <a:gd name="f8" fmla="val 86905"/>
                <a:gd name="f9" fmla="val 38909"/>
                <a:gd name="f10" fmla="val 3423316"/>
                <a:gd name="f11" fmla="val 3471312"/>
                <a:gd name="f12" fmla="val 782147"/>
                <a:gd name="f13" fmla="val 830143"/>
                <a:gd name="f14" fmla="+- 0 0 0"/>
                <a:gd name="f15" fmla="*/ f3 1 3510221"/>
                <a:gd name="f16" fmla="*/ f4 1 869052"/>
                <a:gd name="f17" fmla="+- f7 0 f5"/>
                <a:gd name="f18" fmla="+- f6 0 f5"/>
                <a:gd name="f19" fmla="*/ f14 f0 1"/>
                <a:gd name="f20" fmla="*/ f18 1 3510221"/>
                <a:gd name="f21" fmla="*/ f17 1 869052"/>
                <a:gd name="f22" fmla="*/ 0 f18 1"/>
                <a:gd name="f23" fmla="*/ 86905 f17 1"/>
                <a:gd name="f24" fmla="*/ 86905 f18 1"/>
                <a:gd name="f25" fmla="*/ 0 f17 1"/>
                <a:gd name="f26" fmla="*/ 3423316 f18 1"/>
                <a:gd name="f27" fmla="*/ 3510221 f18 1"/>
                <a:gd name="f28" fmla="*/ 782147 f17 1"/>
                <a:gd name="f29" fmla="*/ 869052 f17 1"/>
                <a:gd name="f30" fmla="*/ f19 1 f2"/>
                <a:gd name="f31" fmla="*/ f22 1 3510221"/>
                <a:gd name="f32" fmla="*/ f23 1 869052"/>
                <a:gd name="f33" fmla="*/ f24 1 3510221"/>
                <a:gd name="f34" fmla="*/ f25 1 869052"/>
                <a:gd name="f35" fmla="*/ f26 1 3510221"/>
                <a:gd name="f36" fmla="*/ f27 1 3510221"/>
                <a:gd name="f37" fmla="*/ f28 1 869052"/>
                <a:gd name="f38" fmla="*/ f29 1 86905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510221" h="86905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59760" tIns="48240" rIns="59760" bIns="48240" anchor="ctr" anchorCtr="0" compatLnSpc="0">
              <a:noAutofit/>
            </a:bodyPr>
            <a:lstStyle/>
            <a:p>
              <a:pPr marL="0" marR="0" lvl="0" indent="0" algn="l" rtl="0" hangingPunct="1">
                <a:lnSpc>
                  <a:spcPct val="90000"/>
                </a:lnSpc>
                <a:spcBef>
                  <a:spcPts val="0"/>
                </a:spcBef>
                <a:spcAft>
                  <a:spcPts val="799"/>
                </a:spcAft>
                <a:buNone/>
                <a:tabLst/>
              </a:pPr>
              <a:r>
                <a:rPr lang="en-GB" b="0" i="0" u="none" strike="noStrike" kern="1200" spc="0" baseline="0" dirty="0">
                  <a:ln>
                    <a:noFill/>
                  </a:ln>
                  <a:solidFill>
                    <a:srgbClr val="000000"/>
                  </a:solidFill>
                  <a:latin typeface="Calibri" pitchFamily="18"/>
                  <a:ea typeface="Arial Unicode MS" pitchFamily="2"/>
                  <a:cs typeface="Arial Unicode MS" pitchFamily="2"/>
                </a:rPr>
                <a:t>Provision of fundamentals (macroeconomic stability, infrastructures and human capital).</a:t>
              </a:r>
            </a:p>
          </p:txBody>
        </p:sp>
        <p:sp>
          <p:nvSpPr>
            <p:cNvPr id="9" name="Freeform: Shape 8">
              <a:extLst>
                <a:ext uri="{FF2B5EF4-FFF2-40B4-BE49-F238E27FC236}">
                  <a16:creationId xmlns:a16="http://schemas.microsoft.com/office/drawing/2014/main" id="{EEB24BC4-0C09-421D-AC73-7542031BD645}"/>
                </a:ext>
              </a:extLst>
            </p:cNvPr>
            <p:cNvSpPr/>
            <p:nvPr/>
          </p:nvSpPr>
          <p:spPr>
            <a:xfrm>
              <a:off x="460439" y="1991880"/>
              <a:ext cx="245160" cy="3023280"/>
            </a:xfrm>
            <a:custGeom>
              <a:avLst/>
              <a:gdLst>
                <a:gd name="f0" fmla="val w"/>
                <a:gd name="f1" fmla="val h"/>
                <a:gd name="f2" fmla="val 0"/>
                <a:gd name="f3" fmla="val 244996"/>
                <a:gd name="f4" fmla="val 3023418"/>
                <a:gd name="f5" fmla="*/ f0 1 244996"/>
                <a:gd name="f6" fmla="*/ f1 1 3023418"/>
                <a:gd name="f7" fmla="+- f4 0 f2"/>
                <a:gd name="f8" fmla="+- f3 0 f2"/>
                <a:gd name="f9" fmla="*/ f8 1 244996"/>
                <a:gd name="f10" fmla="*/ f7 1 3023418"/>
                <a:gd name="f11" fmla="*/ 0 1 f9"/>
                <a:gd name="f12" fmla="*/ 244996 1 f9"/>
                <a:gd name="f13" fmla="*/ 0 1 f10"/>
                <a:gd name="f14" fmla="*/ 3023418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244996" h="3023418">
                  <a:moveTo>
                    <a:pt x="f2" y="f2"/>
                  </a:moveTo>
                  <a:lnTo>
                    <a:pt x="f2" y="f4"/>
                  </a:lnTo>
                  <a:lnTo>
                    <a:pt x="f3" y="f4"/>
                  </a:lnTo>
                </a:path>
              </a:pathLst>
            </a:custGeom>
            <a:noFill/>
            <a:ln w="12600" cap="flat">
              <a:solidFill>
                <a:srgbClr val="34599C"/>
              </a:solidFill>
              <a:prstDash val="solid"/>
              <a:miter/>
            </a:ln>
          </p:spPr>
          <p:txBody>
            <a:bodyPr vert="horz" wrap="square" lIns="0" tIns="0" rIns="0" bIns="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10" name="Freeform: Shape 9">
              <a:extLst>
                <a:ext uri="{FF2B5EF4-FFF2-40B4-BE49-F238E27FC236}">
                  <a16:creationId xmlns:a16="http://schemas.microsoft.com/office/drawing/2014/main" id="{8C2B1978-4466-4FC2-ADB2-A2976AC12C03}"/>
                </a:ext>
              </a:extLst>
            </p:cNvPr>
            <p:cNvSpPr/>
            <p:nvPr/>
          </p:nvSpPr>
          <p:spPr>
            <a:xfrm>
              <a:off x="675640" y="4376317"/>
              <a:ext cx="3902400" cy="1076661"/>
            </a:xfrm>
            <a:custGeom>
              <a:avLst/>
              <a:gdLst>
                <a:gd name="f0" fmla="val 10800000"/>
                <a:gd name="f1" fmla="val 5400000"/>
                <a:gd name="f2" fmla="val 180"/>
                <a:gd name="f3" fmla="val w"/>
                <a:gd name="f4" fmla="val h"/>
                <a:gd name="f5" fmla="val 0"/>
                <a:gd name="f6" fmla="val 2840842"/>
                <a:gd name="f7" fmla="val 632530"/>
                <a:gd name="f8" fmla="val 63253"/>
                <a:gd name="f9" fmla="val 28319"/>
                <a:gd name="f10" fmla="val 2777589"/>
                <a:gd name="f11" fmla="val 2812523"/>
                <a:gd name="f12" fmla="val 569277"/>
                <a:gd name="f13" fmla="val 604211"/>
                <a:gd name="f14" fmla="+- 0 0 0"/>
                <a:gd name="f15" fmla="*/ f3 1 2840842"/>
                <a:gd name="f16" fmla="*/ f4 1 632530"/>
                <a:gd name="f17" fmla="+- f7 0 f5"/>
                <a:gd name="f18" fmla="+- f6 0 f5"/>
                <a:gd name="f19" fmla="*/ f14 f0 1"/>
                <a:gd name="f20" fmla="*/ f18 1 2840842"/>
                <a:gd name="f21" fmla="*/ f17 1 632530"/>
                <a:gd name="f22" fmla="*/ 0 f18 1"/>
                <a:gd name="f23" fmla="*/ 63253 f17 1"/>
                <a:gd name="f24" fmla="*/ 63253 f18 1"/>
                <a:gd name="f25" fmla="*/ 0 f17 1"/>
                <a:gd name="f26" fmla="*/ 2777589 f18 1"/>
                <a:gd name="f27" fmla="*/ 2840842 f18 1"/>
                <a:gd name="f28" fmla="*/ 569277 f17 1"/>
                <a:gd name="f29" fmla="*/ 632530 f17 1"/>
                <a:gd name="f30" fmla="*/ f19 1 f2"/>
                <a:gd name="f31" fmla="*/ f22 1 2840842"/>
                <a:gd name="f32" fmla="*/ f23 1 632530"/>
                <a:gd name="f33" fmla="*/ f24 1 2840842"/>
                <a:gd name="f34" fmla="*/ f25 1 632530"/>
                <a:gd name="f35" fmla="*/ f26 1 2840842"/>
                <a:gd name="f36" fmla="*/ f27 1 2840842"/>
                <a:gd name="f37" fmla="*/ f28 1 632530"/>
                <a:gd name="f38" fmla="*/ f29 1 63253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840842" h="63253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52920" tIns="41400" rIns="52920" bIns="41400" anchor="ctr" anchorCtr="0" compatLnSpc="0">
              <a:noAutofit/>
            </a:bodyPr>
            <a:lstStyle/>
            <a:p>
              <a:pPr>
                <a:lnSpc>
                  <a:spcPct val="90000"/>
                </a:lnSpc>
                <a:spcAft>
                  <a:spcPts val="799"/>
                </a:spcAft>
              </a:pPr>
              <a:r>
                <a:rPr lang="en-GB" dirty="0">
                  <a:solidFill>
                    <a:srgbClr val="000000"/>
                  </a:solidFill>
                  <a:latin typeface="Calibri" pitchFamily="18"/>
                  <a:ea typeface="Arial Unicode MS" pitchFamily="2"/>
                  <a:cs typeface="Arial Unicode MS" pitchFamily="2"/>
                </a:rPr>
                <a:t>Correction of market failure &amp; reduction of transaction costs (information, property rights, contracts)</a:t>
              </a:r>
            </a:p>
          </p:txBody>
        </p:sp>
        <p:sp>
          <p:nvSpPr>
            <p:cNvPr id="11" name="Freeform: Shape 10">
              <a:extLst>
                <a:ext uri="{FF2B5EF4-FFF2-40B4-BE49-F238E27FC236}">
                  <a16:creationId xmlns:a16="http://schemas.microsoft.com/office/drawing/2014/main" id="{000EAD56-24C7-4F37-B557-322E1BDD08DC}"/>
                </a:ext>
              </a:extLst>
            </p:cNvPr>
            <p:cNvSpPr/>
            <p:nvPr/>
          </p:nvSpPr>
          <p:spPr>
            <a:xfrm>
              <a:off x="460439" y="1991880"/>
              <a:ext cx="261720" cy="4053600"/>
            </a:xfrm>
            <a:custGeom>
              <a:avLst/>
              <a:gdLst>
                <a:gd name="f0" fmla="val w"/>
                <a:gd name="f1" fmla="val h"/>
                <a:gd name="f2" fmla="val 0"/>
                <a:gd name="f3" fmla="val 261844"/>
                <a:gd name="f4" fmla="val 4053443"/>
                <a:gd name="f5" fmla="*/ f0 1 261844"/>
                <a:gd name="f6" fmla="*/ f1 1 4053443"/>
                <a:gd name="f7" fmla="+- f4 0 f2"/>
                <a:gd name="f8" fmla="+- f3 0 f2"/>
                <a:gd name="f9" fmla="*/ f8 1 261844"/>
                <a:gd name="f10" fmla="*/ f7 1 4053443"/>
                <a:gd name="f11" fmla="*/ 0 1 f9"/>
                <a:gd name="f12" fmla="*/ 261844 1 f9"/>
                <a:gd name="f13" fmla="*/ 0 1 f10"/>
                <a:gd name="f14" fmla="*/ 4053443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261844" h="4053443">
                  <a:moveTo>
                    <a:pt x="f2" y="f2"/>
                  </a:moveTo>
                  <a:lnTo>
                    <a:pt x="f2" y="f4"/>
                  </a:lnTo>
                  <a:lnTo>
                    <a:pt x="f3" y="f4"/>
                  </a:lnTo>
                </a:path>
              </a:pathLst>
            </a:custGeom>
            <a:noFill/>
            <a:ln w="12600" cap="flat">
              <a:solidFill>
                <a:srgbClr val="34599C"/>
              </a:solidFill>
              <a:prstDash val="solid"/>
              <a:miter/>
            </a:ln>
          </p:spPr>
          <p:txBody>
            <a:bodyPr vert="horz" wrap="square" lIns="0" tIns="0" rIns="0" bIns="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12" name="Freeform: Shape 11">
              <a:extLst>
                <a:ext uri="{FF2B5EF4-FFF2-40B4-BE49-F238E27FC236}">
                  <a16:creationId xmlns:a16="http://schemas.microsoft.com/office/drawing/2014/main" id="{5D7C5506-C9D1-459C-B8FD-DE79DB1767CE}"/>
                </a:ext>
              </a:extLst>
            </p:cNvPr>
            <p:cNvSpPr/>
            <p:nvPr/>
          </p:nvSpPr>
          <p:spPr>
            <a:xfrm>
              <a:off x="722159" y="5702760"/>
              <a:ext cx="4017792" cy="685440"/>
            </a:xfrm>
            <a:custGeom>
              <a:avLst/>
              <a:gdLst>
                <a:gd name="f0" fmla="val 10800000"/>
                <a:gd name="f1" fmla="val 5400000"/>
                <a:gd name="f2" fmla="val 180"/>
                <a:gd name="f3" fmla="val w"/>
                <a:gd name="f4" fmla="val h"/>
                <a:gd name="f5" fmla="val 0"/>
                <a:gd name="f6" fmla="val 3465530"/>
                <a:gd name="f7" fmla="val 685504"/>
                <a:gd name="f8" fmla="val 68550"/>
                <a:gd name="f9" fmla="val 30691"/>
                <a:gd name="f10" fmla="val 3396980"/>
                <a:gd name="f11" fmla="val 3434839"/>
                <a:gd name="f12" fmla="val 616954"/>
                <a:gd name="f13" fmla="val 654813"/>
                <a:gd name="f14" fmla="+- 0 0 0"/>
                <a:gd name="f15" fmla="*/ f3 1 3465530"/>
                <a:gd name="f16" fmla="*/ f4 1 685504"/>
                <a:gd name="f17" fmla="+- f7 0 f5"/>
                <a:gd name="f18" fmla="+- f6 0 f5"/>
                <a:gd name="f19" fmla="*/ f14 f0 1"/>
                <a:gd name="f20" fmla="*/ f18 1 3465530"/>
                <a:gd name="f21" fmla="*/ f17 1 685504"/>
                <a:gd name="f22" fmla="*/ 0 f18 1"/>
                <a:gd name="f23" fmla="*/ 68550 f17 1"/>
                <a:gd name="f24" fmla="*/ 68550 f18 1"/>
                <a:gd name="f25" fmla="*/ 0 f17 1"/>
                <a:gd name="f26" fmla="*/ 3396980 f18 1"/>
                <a:gd name="f27" fmla="*/ 3465530 f18 1"/>
                <a:gd name="f28" fmla="*/ 616954 f17 1"/>
                <a:gd name="f29" fmla="*/ 685504 f17 1"/>
                <a:gd name="f30" fmla="*/ f19 1 f2"/>
                <a:gd name="f31" fmla="*/ f22 1 3465530"/>
                <a:gd name="f32" fmla="*/ f23 1 685504"/>
                <a:gd name="f33" fmla="*/ f24 1 3465530"/>
                <a:gd name="f34" fmla="*/ f25 1 685504"/>
                <a:gd name="f35" fmla="*/ f26 1 3465530"/>
                <a:gd name="f36" fmla="*/ f27 1 3465530"/>
                <a:gd name="f37" fmla="*/ f28 1 685504"/>
                <a:gd name="f38" fmla="*/ f29 1 68550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465530" h="68550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54360" tIns="42840" rIns="54360" bIns="42840" anchor="ctr" anchorCtr="0" compatLnSpc="0">
              <a:noAutofit/>
            </a:bodyPr>
            <a:lstStyle/>
            <a:p>
              <a:pPr marL="0" marR="0" lvl="0" indent="0" algn="l" rtl="0" hangingPunct="1">
                <a:lnSpc>
                  <a:spcPct val="90000"/>
                </a:lnSpc>
                <a:spcBef>
                  <a:spcPts val="0"/>
                </a:spcBef>
                <a:spcAft>
                  <a:spcPts val="799"/>
                </a:spcAft>
                <a:buNone/>
                <a:tabLst/>
              </a:pPr>
              <a:r>
                <a:rPr lang="en-GB" b="0" i="0" u="none" strike="noStrike" kern="1200" spc="0" baseline="0" dirty="0">
                  <a:ln>
                    <a:noFill/>
                  </a:ln>
                  <a:solidFill>
                    <a:srgbClr val="000000"/>
                  </a:solidFill>
                  <a:latin typeface="Calibri" pitchFamily="18"/>
                  <a:ea typeface="Arial Unicode MS" pitchFamily="2"/>
                  <a:cs typeface="Arial Unicode MS" pitchFamily="2"/>
                </a:rPr>
                <a:t>Concerned with state failure (capabilities, rent-seeking and predatory behaviour)</a:t>
              </a:r>
            </a:p>
          </p:txBody>
        </p:sp>
        <p:sp>
          <p:nvSpPr>
            <p:cNvPr id="13" name="Freeform: Shape 12">
              <a:extLst>
                <a:ext uri="{FF2B5EF4-FFF2-40B4-BE49-F238E27FC236}">
                  <a16:creationId xmlns:a16="http://schemas.microsoft.com/office/drawing/2014/main" id="{5B024C8A-9FC6-4291-A51F-BF52BEB826D0}"/>
                </a:ext>
              </a:extLst>
            </p:cNvPr>
            <p:cNvSpPr/>
            <p:nvPr/>
          </p:nvSpPr>
          <p:spPr>
            <a:xfrm>
              <a:off x="5235841" y="798120"/>
              <a:ext cx="2021039" cy="1010520"/>
            </a:xfrm>
            <a:custGeom>
              <a:avLst/>
              <a:gdLst>
                <a:gd name="f0" fmla="val 10800000"/>
                <a:gd name="f1" fmla="val 5400000"/>
                <a:gd name="f2" fmla="val 180"/>
                <a:gd name="f3" fmla="val w"/>
                <a:gd name="f4" fmla="val h"/>
                <a:gd name="f5" fmla="val 0"/>
                <a:gd name="f6" fmla="val 2021123"/>
                <a:gd name="f7" fmla="val 1010561"/>
                <a:gd name="f8" fmla="val 101056"/>
                <a:gd name="f9" fmla="val 45244"/>
                <a:gd name="f10" fmla="val 1920067"/>
                <a:gd name="f11" fmla="val 1975879"/>
                <a:gd name="f12" fmla="val 909505"/>
                <a:gd name="f13" fmla="val 965317"/>
                <a:gd name="f14" fmla="+- 0 0 0"/>
                <a:gd name="f15" fmla="*/ f3 1 2021123"/>
                <a:gd name="f16" fmla="*/ f4 1 1010561"/>
                <a:gd name="f17" fmla="+- f7 0 f5"/>
                <a:gd name="f18" fmla="+- f6 0 f5"/>
                <a:gd name="f19" fmla="*/ f14 f0 1"/>
                <a:gd name="f20" fmla="*/ f18 1 2021123"/>
                <a:gd name="f21" fmla="*/ f17 1 1010561"/>
                <a:gd name="f22" fmla="*/ 0 f18 1"/>
                <a:gd name="f23" fmla="*/ 101056 f17 1"/>
                <a:gd name="f24" fmla="*/ 101056 f18 1"/>
                <a:gd name="f25" fmla="*/ 0 f17 1"/>
                <a:gd name="f26" fmla="*/ 1920067 f18 1"/>
                <a:gd name="f27" fmla="*/ 2021123 f18 1"/>
                <a:gd name="f28" fmla="*/ 909505 f17 1"/>
                <a:gd name="f29" fmla="*/ 1010561 f17 1"/>
                <a:gd name="f30" fmla="*/ f19 1 f2"/>
                <a:gd name="f31" fmla="*/ f22 1 2021123"/>
                <a:gd name="f32" fmla="*/ f23 1 1010561"/>
                <a:gd name="f33" fmla="*/ f24 1 2021123"/>
                <a:gd name="f34" fmla="*/ f25 1 1010561"/>
                <a:gd name="f35" fmla="*/ f26 1 2021123"/>
                <a:gd name="f36" fmla="*/ f27 1 2021123"/>
                <a:gd name="f37" fmla="*/ f28 1 1010561"/>
                <a:gd name="f38" fmla="*/ f29 1 10105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021123" h="10105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600" cap="flat">
              <a:solidFill>
                <a:srgbClr val="FFFFFF"/>
              </a:solidFill>
              <a:prstDash val="solid"/>
              <a:miter/>
            </a:ln>
          </p:spPr>
          <p:txBody>
            <a:bodyPr vert="horz" wrap="square" lIns="63720" tIns="52560" rIns="63720" bIns="52560" anchor="ctr" anchorCtr="1" compatLnSpc="0">
              <a:noAutofit/>
            </a:bodyPr>
            <a:lstStyle/>
            <a:p>
              <a:pPr marL="0" marR="0" lvl="0" indent="0" algn="ctr" rtl="0" hangingPunct="1">
                <a:lnSpc>
                  <a:spcPct val="90000"/>
                </a:lnSpc>
                <a:spcBef>
                  <a:spcPts val="0"/>
                </a:spcBef>
                <a:spcAft>
                  <a:spcPts val="799"/>
                </a:spcAft>
                <a:buNone/>
                <a:tabLst/>
              </a:pPr>
              <a:r>
                <a:rPr lang="en-GB" sz="1800" b="0" i="0" u="none" strike="noStrike" kern="1200" spc="0" baseline="0" dirty="0">
                  <a:ln>
                    <a:noFill/>
                  </a:ln>
                  <a:solidFill>
                    <a:srgbClr val="FFFFFF"/>
                  </a:solidFill>
                  <a:latin typeface="Calibri" pitchFamily="18"/>
                  <a:ea typeface="Arial Unicode MS" pitchFamily="2"/>
                  <a:cs typeface="Arial Unicode MS" pitchFamily="2"/>
                </a:rPr>
                <a:t>Dynamic industrial policy</a:t>
              </a:r>
            </a:p>
            <a:p>
              <a:pPr marL="0" marR="0" lvl="0" indent="0" algn="ctr" rtl="0" hangingPunct="1">
                <a:lnSpc>
                  <a:spcPct val="90000"/>
                </a:lnSpc>
                <a:spcBef>
                  <a:spcPts val="0"/>
                </a:spcBef>
                <a:spcAft>
                  <a:spcPts val="799"/>
                </a:spcAft>
                <a:buNone/>
                <a:tabLst/>
              </a:pPr>
              <a:r>
                <a:rPr lang="en-GB" sz="1800" b="0" i="0" u="none" strike="noStrike" kern="1200" spc="0" baseline="0" dirty="0">
                  <a:ln>
                    <a:noFill/>
                  </a:ln>
                  <a:solidFill>
                    <a:srgbClr val="FFFFFF"/>
                  </a:solidFill>
                  <a:latin typeface="Calibri" pitchFamily="18"/>
                  <a:ea typeface="Arial Unicode MS" pitchFamily="2"/>
                  <a:cs typeface="Arial Unicode MS" pitchFamily="2"/>
                </a:rPr>
                <a:t>(infant industry)</a:t>
              </a:r>
            </a:p>
          </p:txBody>
        </p:sp>
        <p:sp>
          <p:nvSpPr>
            <p:cNvPr id="14" name="Freeform: Shape 13">
              <a:extLst>
                <a:ext uri="{FF2B5EF4-FFF2-40B4-BE49-F238E27FC236}">
                  <a16:creationId xmlns:a16="http://schemas.microsoft.com/office/drawing/2014/main" id="{6AB90750-376B-4C31-954A-2F72C93C1302}"/>
                </a:ext>
              </a:extLst>
            </p:cNvPr>
            <p:cNvSpPr/>
            <p:nvPr/>
          </p:nvSpPr>
          <p:spPr>
            <a:xfrm>
              <a:off x="5452921" y="1797452"/>
              <a:ext cx="375480" cy="624960"/>
            </a:xfrm>
            <a:custGeom>
              <a:avLst/>
              <a:gdLst>
                <a:gd name="f0" fmla="val w"/>
                <a:gd name="f1" fmla="val h"/>
                <a:gd name="f2" fmla="val 0"/>
                <a:gd name="f3" fmla="val 375330"/>
                <a:gd name="f4" fmla="val 624779"/>
                <a:gd name="f5" fmla="*/ f0 1 375330"/>
                <a:gd name="f6" fmla="*/ f1 1 624779"/>
                <a:gd name="f7" fmla="+- f4 0 f2"/>
                <a:gd name="f8" fmla="+- f3 0 f2"/>
                <a:gd name="f9" fmla="*/ f8 1 375330"/>
                <a:gd name="f10" fmla="*/ f7 1 624779"/>
                <a:gd name="f11" fmla="*/ 0 1 f9"/>
                <a:gd name="f12" fmla="*/ 375330 1 f9"/>
                <a:gd name="f13" fmla="*/ 0 1 f10"/>
                <a:gd name="f14" fmla="*/ 624779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375330" h="624779">
                  <a:moveTo>
                    <a:pt x="f2" y="f2"/>
                  </a:moveTo>
                  <a:lnTo>
                    <a:pt x="f2" y="f4"/>
                  </a:lnTo>
                  <a:lnTo>
                    <a:pt x="f3" y="f4"/>
                  </a:lnTo>
                </a:path>
              </a:pathLst>
            </a:custGeom>
            <a:noFill/>
            <a:ln w="12600" cap="flat">
              <a:solidFill>
                <a:srgbClr val="34599C"/>
              </a:solidFill>
              <a:prstDash val="solid"/>
              <a:miter/>
            </a:ln>
          </p:spPr>
          <p:txBody>
            <a:bodyPr vert="horz" wrap="square" lIns="0" tIns="0" rIns="0" bIns="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15" name="Freeform: Shape 14">
              <a:extLst>
                <a:ext uri="{FF2B5EF4-FFF2-40B4-BE49-F238E27FC236}">
                  <a16:creationId xmlns:a16="http://schemas.microsoft.com/office/drawing/2014/main" id="{65FE34D2-6068-4F37-86B0-926D64636E06}"/>
                </a:ext>
              </a:extLst>
            </p:cNvPr>
            <p:cNvSpPr/>
            <p:nvPr/>
          </p:nvSpPr>
          <p:spPr>
            <a:xfrm>
              <a:off x="5843790" y="2057130"/>
              <a:ext cx="2273563" cy="681840"/>
            </a:xfrm>
            <a:custGeom>
              <a:avLst/>
              <a:gdLst>
                <a:gd name="f0" fmla="val 10800000"/>
                <a:gd name="f1" fmla="val 5400000"/>
                <a:gd name="f2" fmla="val 180"/>
                <a:gd name="f3" fmla="val w"/>
                <a:gd name="f4" fmla="val h"/>
                <a:gd name="f5" fmla="val 0"/>
                <a:gd name="f6" fmla="val 1927908"/>
                <a:gd name="f7" fmla="val 681876"/>
                <a:gd name="f8" fmla="val 68188"/>
                <a:gd name="f9" fmla="val 30529"/>
                <a:gd name="f10" fmla="val 1859720"/>
                <a:gd name="f11" fmla="val 1897379"/>
                <a:gd name="f12" fmla="val 613688"/>
                <a:gd name="f13" fmla="val 651347"/>
                <a:gd name="f14" fmla="+- 0 0 0"/>
                <a:gd name="f15" fmla="*/ f3 1 1927908"/>
                <a:gd name="f16" fmla="*/ f4 1 681876"/>
                <a:gd name="f17" fmla="+- f7 0 f5"/>
                <a:gd name="f18" fmla="+- f6 0 f5"/>
                <a:gd name="f19" fmla="*/ f14 f0 1"/>
                <a:gd name="f20" fmla="*/ f18 1 1927908"/>
                <a:gd name="f21" fmla="*/ f17 1 681876"/>
                <a:gd name="f22" fmla="*/ 0 f18 1"/>
                <a:gd name="f23" fmla="*/ 68188 f17 1"/>
                <a:gd name="f24" fmla="*/ 68188 f18 1"/>
                <a:gd name="f25" fmla="*/ 0 f17 1"/>
                <a:gd name="f26" fmla="*/ 1859720 f18 1"/>
                <a:gd name="f27" fmla="*/ 1927908 f18 1"/>
                <a:gd name="f28" fmla="*/ 613688 f17 1"/>
                <a:gd name="f29" fmla="*/ 681876 f17 1"/>
                <a:gd name="f30" fmla="*/ f19 1 f2"/>
                <a:gd name="f31" fmla="*/ f22 1 1927908"/>
                <a:gd name="f32" fmla="*/ f23 1 681876"/>
                <a:gd name="f33" fmla="*/ f24 1 1927908"/>
                <a:gd name="f34" fmla="*/ f25 1 681876"/>
                <a:gd name="f35" fmla="*/ f26 1 1927908"/>
                <a:gd name="f36" fmla="*/ f27 1 1927908"/>
                <a:gd name="f37" fmla="*/ f28 1 681876"/>
                <a:gd name="f38" fmla="*/ f29 1 68187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27908" h="68187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54360" tIns="42840" rIns="54360" bIns="42840" anchor="ctr" anchorCtr="0" compatLnSpc="0">
              <a:noAutofit/>
            </a:bodyPr>
            <a:lstStyle/>
            <a:p>
              <a:pPr marL="0" marR="0" lvl="0" indent="0" algn="l" rtl="0" hangingPunct="1">
                <a:lnSpc>
                  <a:spcPct val="90000"/>
                </a:lnSpc>
                <a:spcBef>
                  <a:spcPts val="0"/>
                </a:spcBef>
                <a:spcAft>
                  <a:spcPts val="799"/>
                </a:spcAft>
                <a:buNone/>
                <a:tabLst/>
              </a:pPr>
              <a:r>
                <a:rPr lang="en-GB" sz="1800" b="0" i="0" u="none" strike="noStrike" kern="1200" spc="0" baseline="0" dirty="0">
                  <a:ln>
                    <a:noFill/>
                  </a:ln>
                  <a:solidFill>
                    <a:srgbClr val="000000"/>
                  </a:solidFill>
                  <a:latin typeface="Calibri" pitchFamily="18"/>
                  <a:ea typeface="Arial Unicode MS" pitchFamily="2"/>
                  <a:cs typeface="Arial Unicode MS" pitchFamily="2"/>
                </a:rPr>
                <a:t>Non-marginal change – need state</a:t>
              </a:r>
            </a:p>
          </p:txBody>
        </p:sp>
        <p:sp>
          <p:nvSpPr>
            <p:cNvPr id="16" name="Freeform: Shape 15">
              <a:extLst>
                <a:ext uri="{FF2B5EF4-FFF2-40B4-BE49-F238E27FC236}">
                  <a16:creationId xmlns:a16="http://schemas.microsoft.com/office/drawing/2014/main" id="{5176D0A2-3FC2-4A3E-9754-A05D2B0A629A}"/>
                </a:ext>
              </a:extLst>
            </p:cNvPr>
            <p:cNvSpPr/>
            <p:nvPr/>
          </p:nvSpPr>
          <p:spPr>
            <a:xfrm>
              <a:off x="5459491" y="1769580"/>
              <a:ext cx="374400" cy="1899720"/>
            </a:xfrm>
            <a:custGeom>
              <a:avLst/>
              <a:gdLst>
                <a:gd name="f0" fmla="val w"/>
                <a:gd name="f1" fmla="val h"/>
                <a:gd name="f2" fmla="val 0"/>
                <a:gd name="f3" fmla="val 374279"/>
                <a:gd name="f4" fmla="val 1899688"/>
                <a:gd name="f5" fmla="*/ f0 1 374279"/>
                <a:gd name="f6" fmla="*/ f1 1 1899688"/>
                <a:gd name="f7" fmla="+- f4 0 f2"/>
                <a:gd name="f8" fmla="+- f3 0 f2"/>
                <a:gd name="f9" fmla="*/ f8 1 374279"/>
                <a:gd name="f10" fmla="*/ f7 1 1899688"/>
                <a:gd name="f11" fmla="*/ 0 1 f9"/>
                <a:gd name="f12" fmla="*/ 374279 1 f9"/>
                <a:gd name="f13" fmla="*/ 0 1 f10"/>
                <a:gd name="f14" fmla="*/ 1899688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374279" h="1899688">
                  <a:moveTo>
                    <a:pt x="f2" y="f2"/>
                  </a:moveTo>
                  <a:lnTo>
                    <a:pt x="f2" y="f4"/>
                  </a:lnTo>
                  <a:lnTo>
                    <a:pt x="f3" y="f4"/>
                  </a:lnTo>
                </a:path>
              </a:pathLst>
            </a:custGeom>
            <a:noFill/>
            <a:ln w="12600" cap="flat">
              <a:solidFill>
                <a:srgbClr val="34599C"/>
              </a:solidFill>
              <a:prstDash val="solid"/>
              <a:miter/>
            </a:ln>
          </p:spPr>
          <p:txBody>
            <a:bodyPr vert="horz" wrap="square" lIns="0" tIns="0" rIns="0" bIns="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17" name="Freeform: Shape 16">
              <a:extLst>
                <a:ext uri="{FF2B5EF4-FFF2-40B4-BE49-F238E27FC236}">
                  <a16:creationId xmlns:a16="http://schemas.microsoft.com/office/drawing/2014/main" id="{0645AC6C-B198-4CDC-BC80-7792172473EA}"/>
                </a:ext>
              </a:extLst>
            </p:cNvPr>
            <p:cNvSpPr/>
            <p:nvPr/>
          </p:nvSpPr>
          <p:spPr>
            <a:xfrm>
              <a:off x="5842418" y="3007710"/>
              <a:ext cx="2562840" cy="1461960"/>
            </a:xfrm>
            <a:custGeom>
              <a:avLst/>
              <a:gdLst>
                <a:gd name="f0" fmla="val 10800000"/>
                <a:gd name="f1" fmla="val 5400000"/>
                <a:gd name="f2" fmla="val 180"/>
                <a:gd name="f3" fmla="val w"/>
                <a:gd name="f4" fmla="val h"/>
                <a:gd name="f5" fmla="val 0"/>
                <a:gd name="f6" fmla="val 2562881"/>
                <a:gd name="f7" fmla="val 1461938"/>
                <a:gd name="f8" fmla="val 146194"/>
                <a:gd name="f9" fmla="val 65453"/>
                <a:gd name="f10" fmla="val 2416687"/>
                <a:gd name="f11" fmla="val 2497428"/>
                <a:gd name="f12" fmla="val 1315744"/>
                <a:gd name="f13" fmla="val 1396485"/>
                <a:gd name="f14" fmla="+- 0 0 0"/>
                <a:gd name="f15" fmla="*/ f3 1 2562881"/>
                <a:gd name="f16" fmla="*/ f4 1 1461938"/>
                <a:gd name="f17" fmla="+- f7 0 f5"/>
                <a:gd name="f18" fmla="+- f6 0 f5"/>
                <a:gd name="f19" fmla="*/ f14 f0 1"/>
                <a:gd name="f20" fmla="*/ f18 1 2562881"/>
                <a:gd name="f21" fmla="*/ f17 1 1461938"/>
                <a:gd name="f22" fmla="*/ 0 f18 1"/>
                <a:gd name="f23" fmla="*/ 146194 f17 1"/>
                <a:gd name="f24" fmla="*/ 146194 f18 1"/>
                <a:gd name="f25" fmla="*/ 0 f17 1"/>
                <a:gd name="f26" fmla="*/ 2416687 f18 1"/>
                <a:gd name="f27" fmla="*/ 2562881 f18 1"/>
                <a:gd name="f28" fmla="*/ 1315744 f17 1"/>
                <a:gd name="f29" fmla="*/ 1461938 f17 1"/>
                <a:gd name="f30" fmla="*/ f19 1 f2"/>
                <a:gd name="f31" fmla="*/ f22 1 2562881"/>
                <a:gd name="f32" fmla="*/ f23 1 1461938"/>
                <a:gd name="f33" fmla="*/ f24 1 2562881"/>
                <a:gd name="f34" fmla="*/ f25 1 1461938"/>
                <a:gd name="f35" fmla="*/ f26 1 2562881"/>
                <a:gd name="f36" fmla="*/ f27 1 2562881"/>
                <a:gd name="f37" fmla="*/ f28 1 1461938"/>
                <a:gd name="f38" fmla="*/ f29 1 146193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562881" h="146193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77040" tIns="65520" rIns="77040" bIns="65520" anchor="ctr" anchorCtr="0" compatLnSpc="0">
              <a:noAutofit/>
            </a:bodyPr>
            <a:lstStyle/>
            <a:p>
              <a:pPr marL="0" marR="0" lvl="0" indent="0" algn="l" rtl="0" hangingPunct="1">
                <a:lnSpc>
                  <a:spcPct val="90000"/>
                </a:lnSpc>
                <a:spcBef>
                  <a:spcPts val="0"/>
                </a:spcBef>
                <a:spcAft>
                  <a:spcPts val="799"/>
                </a:spcAft>
                <a:buNone/>
                <a:tabLst/>
              </a:pPr>
              <a:r>
                <a:rPr lang="en-GB" sz="1800" b="0" i="0" u="none" strike="noStrike" kern="1200" spc="0" baseline="0">
                  <a:ln>
                    <a:noFill/>
                  </a:ln>
                  <a:solidFill>
                    <a:srgbClr val="000000"/>
                  </a:solidFill>
                  <a:latin typeface="Calibri" pitchFamily="18"/>
                  <a:ea typeface="Arial Unicode MS" pitchFamily="2"/>
                  <a:cs typeface="Arial Unicode MS" pitchFamily="2"/>
                </a:rPr>
                <a:t>Static coordination </a:t>
              </a:r>
              <a:r>
                <a:rPr lang="en-GB" sz="1600" b="0" i="0" u="none" strike="noStrike" kern="1200" spc="0" baseline="0">
                  <a:ln>
                    <a:noFill/>
                  </a:ln>
                  <a:solidFill>
                    <a:srgbClr val="000000"/>
                  </a:solidFill>
                  <a:latin typeface="Calibri" pitchFamily="18"/>
                  <a:ea typeface="Arial Unicode MS" pitchFamily="2"/>
                  <a:cs typeface="Arial Unicode MS" pitchFamily="2"/>
                </a:rPr>
                <a:t>(lower transaction costs)</a:t>
              </a:r>
            </a:p>
            <a:p>
              <a:pPr marL="0" marR="0" lvl="0" indent="0" algn="l" rtl="0" hangingPunct="1">
                <a:lnSpc>
                  <a:spcPct val="90000"/>
                </a:lnSpc>
                <a:spcBef>
                  <a:spcPts val="0"/>
                </a:spcBef>
                <a:spcAft>
                  <a:spcPts val="799"/>
                </a:spcAft>
                <a:buNone/>
                <a:tabLst/>
              </a:pPr>
              <a:r>
                <a:rPr lang="en-GB" sz="1600" b="0" i="0" u="none" strike="noStrike" kern="1200" spc="0" baseline="0">
                  <a:ln>
                    <a:noFill/>
                  </a:ln>
                  <a:solidFill>
                    <a:srgbClr val="000000"/>
                  </a:solidFill>
                  <a:latin typeface="Calibri" pitchFamily="18"/>
                  <a:ea typeface="Arial Unicode MS" pitchFamily="2"/>
                  <a:cs typeface="Arial Unicode MS" pitchFamily="2"/>
                </a:rPr>
                <a:t>&amp; Dynamic coordination (learning)</a:t>
              </a:r>
            </a:p>
          </p:txBody>
        </p:sp>
        <p:sp>
          <p:nvSpPr>
            <p:cNvPr id="18" name="Freeform: Shape 17">
              <a:extLst>
                <a:ext uri="{FF2B5EF4-FFF2-40B4-BE49-F238E27FC236}">
                  <a16:creationId xmlns:a16="http://schemas.microsoft.com/office/drawing/2014/main" id="{1EE09A03-5FF6-47D2-A813-B1B069564AF4}"/>
                </a:ext>
              </a:extLst>
            </p:cNvPr>
            <p:cNvSpPr/>
            <p:nvPr/>
          </p:nvSpPr>
          <p:spPr>
            <a:xfrm>
              <a:off x="5464982" y="1761120"/>
              <a:ext cx="422227" cy="3183120"/>
            </a:xfrm>
            <a:custGeom>
              <a:avLst/>
              <a:gdLst>
                <a:gd name="f0" fmla="val w"/>
                <a:gd name="f1" fmla="val h"/>
                <a:gd name="f2" fmla="val 0"/>
                <a:gd name="f3" fmla="val 524958"/>
                <a:gd name="f4" fmla="val 3183040"/>
                <a:gd name="f5" fmla="*/ f0 1 524958"/>
                <a:gd name="f6" fmla="*/ f1 1 3183040"/>
                <a:gd name="f7" fmla="+- f4 0 f2"/>
                <a:gd name="f8" fmla="+- f3 0 f2"/>
                <a:gd name="f9" fmla="*/ f8 1 524958"/>
                <a:gd name="f10" fmla="*/ f7 1 3183040"/>
                <a:gd name="f11" fmla="*/ 0 1 f9"/>
                <a:gd name="f12" fmla="*/ 524958 1 f9"/>
                <a:gd name="f13" fmla="*/ 0 1 f10"/>
                <a:gd name="f14" fmla="*/ 3183040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524958" h="3183040">
                  <a:moveTo>
                    <a:pt x="f2" y="f2"/>
                  </a:moveTo>
                  <a:lnTo>
                    <a:pt x="f2" y="f4"/>
                  </a:lnTo>
                  <a:lnTo>
                    <a:pt x="f3" y="f4"/>
                  </a:lnTo>
                </a:path>
              </a:pathLst>
            </a:custGeom>
            <a:noFill/>
            <a:ln w="12600" cap="flat">
              <a:solidFill>
                <a:srgbClr val="34599C"/>
              </a:solidFill>
              <a:prstDash val="solid"/>
              <a:miter/>
            </a:ln>
          </p:spPr>
          <p:txBody>
            <a:bodyPr vert="horz" wrap="square" lIns="0" tIns="0" rIns="0" bIns="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19" name="Freeform: Shape 18">
              <a:extLst>
                <a:ext uri="{FF2B5EF4-FFF2-40B4-BE49-F238E27FC236}">
                  <a16:creationId xmlns:a16="http://schemas.microsoft.com/office/drawing/2014/main" id="{A837AE46-4EC2-4414-B3BC-F2020729D904}"/>
                </a:ext>
              </a:extLst>
            </p:cNvPr>
            <p:cNvSpPr/>
            <p:nvPr/>
          </p:nvSpPr>
          <p:spPr>
            <a:xfrm>
              <a:off x="5901367" y="4579200"/>
              <a:ext cx="2711023" cy="730080"/>
            </a:xfrm>
            <a:custGeom>
              <a:avLst/>
              <a:gdLst>
                <a:gd name="f0" fmla="val 10800000"/>
                <a:gd name="f1" fmla="val 5400000"/>
                <a:gd name="f2" fmla="val 180"/>
                <a:gd name="f3" fmla="val w"/>
                <a:gd name="f4" fmla="val h"/>
                <a:gd name="f5" fmla="val 0"/>
                <a:gd name="f6" fmla="val 2502118"/>
                <a:gd name="f7" fmla="val 640413"/>
                <a:gd name="f8" fmla="val 64041"/>
                <a:gd name="f9" fmla="val 28672"/>
                <a:gd name="f10" fmla="val 2438077"/>
                <a:gd name="f11" fmla="val 2473446"/>
                <a:gd name="f12" fmla="val 576372"/>
                <a:gd name="f13" fmla="val 611741"/>
                <a:gd name="f14" fmla="+- 0 0 0"/>
                <a:gd name="f15" fmla="*/ f3 1 2502118"/>
                <a:gd name="f16" fmla="*/ f4 1 640413"/>
                <a:gd name="f17" fmla="+- f7 0 f5"/>
                <a:gd name="f18" fmla="+- f6 0 f5"/>
                <a:gd name="f19" fmla="*/ f14 f0 1"/>
                <a:gd name="f20" fmla="*/ f18 1 2502118"/>
                <a:gd name="f21" fmla="*/ f17 1 640413"/>
                <a:gd name="f22" fmla="*/ 0 f18 1"/>
                <a:gd name="f23" fmla="*/ 64041 f17 1"/>
                <a:gd name="f24" fmla="*/ 64041 f18 1"/>
                <a:gd name="f25" fmla="*/ 0 f17 1"/>
                <a:gd name="f26" fmla="*/ 2438077 f18 1"/>
                <a:gd name="f27" fmla="*/ 2502118 f18 1"/>
                <a:gd name="f28" fmla="*/ 576372 f17 1"/>
                <a:gd name="f29" fmla="*/ 640413 f17 1"/>
                <a:gd name="f30" fmla="*/ f19 1 f2"/>
                <a:gd name="f31" fmla="*/ f22 1 2502118"/>
                <a:gd name="f32" fmla="*/ f23 1 640413"/>
                <a:gd name="f33" fmla="*/ f24 1 2502118"/>
                <a:gd name="f34" fmla="*/ f25 1 640413"/>
                <a:gd name="f35" fmla="*/ f26 1 2502118"/>
                <a:gd name="f36" fmla="*/ f27 1 2502118"/>
                <a:gd name="f37" fmla="*/ f28 1 640413"/>
                <a:gd name="f38" fmla="*/ f29 1 64041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502118" h="64041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52920" tIns="41760" rIns="52920" bIns="41760" anchor="ctr" anchorCtr="0" compatLnSpc="0">
              <a:noAutofit/>
            </a:bodyPr>
            <a:lstStyle/>
            <a:p>
              <a:pPr marL="0" marR="0" lvl="0" indent="0" algn="l" rtl="0" hangingPunct="1">
                <a:lnSpc>
                  <a:spcPct val="90000"/>
                </a:lnSpc>
                <a:spcBef>
                  <a:spcPts val="0"/>
                </a:spcBef>
                <a:spcAft>
                  <a:spcPts val="799"/>
                </a:spcAft>
                <a:buNone/>
                <a:tabLst/>
              </a:pPr>
              <a:r>
                <a:rPr lang="en-GB" sz="1800" b="0" i="0" u="none" strike="noStrike" kern="1200" spc="0" baseline="0" dirty="0">
                  <a:ln>
                    <a:noFill/>
                  </a:ln>
                  <a:solidFill>
                    <a:srgbClr val="000000"/>
                  </a:solidFill>
                  <a:latin typeface="Calibri" pitchFamily="18"/>
                  <a:ea typeface="Arial Unicode MS" pitchFamily="2"/>
                  <a:cs typeface="Arial Unicode MS" pitchFamily="2"/>
                </a:rPr>
                <a:t>Selective (firms, technologies, markets) industrial policy</a:t>
              </a:r>
            </a:p>
          </p:txBody>
        </p:sp>
        <p:sp>
          <p:nvSpPr>
            <p:cNvPr id="20" name="Freeform: Shape 19">
              <a:extLst>
                <a:ext uri="{FF2B5EF4-FFF2-40B4-BE49-F238E27FC236}">
                  <a16:creationId xmlns:a16="http://schemas.microsoft.com/office/drawing/2014/main" id="{912E008E-76A7-4A1B-A14C-FEAE01EB9898}"/>
                </a:ext>
              </a:extLst>
            </p:cNvPr>
            <p:cNvSpPr/>
            <p:nvPr/>
          </p:nvSpPr>
          <p:spPr>
            <a:xfrm>
              <a:off x="5455471" y="1769580"/>
              <a:ext cx="422227" cy="4201203"/>
            </a:xfrm>
            <a:custGeom>
              <a:avLst/>
              <a:gdLst>
                <a:gd name="f0" fmla="val w"/>
                <a:gd name="f1" fmla="val h"/>
                <a:gd name="f2" fmla="val 0"/>
                <a:gd name="f3" fmla="val 619175"/>
                <a:gd name="f4" fmla="val 4201676"/>
                <a:gd name="f5" fmla="*/ f0 1 619175"/>
                <a:gd name="f6" fmla="*/ f1 1 4201676"/>
                <a:gd name="f7" fmla="+- f4 0 f2"/>
                <a:gd name="f8" fmla="+- f3 0 f2"/>
                <a:gd name="f9" fmla="*/ f8 1 619175"/>
                <a:gd name="f10" fmla="*/ f7 1 4201676"/>
                <a:gd name="f11" fmla="*/ 0 1 f9"/>
                <a:gd name="f12" fmla="*/ 619175 1 f9"/>
                <a:gd name="f13" fmla="*/ 0 1 f10"/>
                <a:gd name="f14" fmla="*/ 4201676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619175" h="4201676">
                  <a:moveTo>
                    <a:pt x="f2" y="f2"/>
                  </a:moveTo>
                  <a:lnTo>
                    <a:pt x="f2" y="f4"/>
                  </a:lnTo>
                  <a:lnTo>
                    <a:pt x="f3" y="f4"/>
                  </a:lnTo>
                </a:path>
              </a:pathLst>
            </a:custGeom>
            <a:noFill/>
            <a:ln w="12600" cap="flat">
              <a:solidFill>
                <a:srgbClr val="34599C"/>
              </a:solidFill>
              <a:prstDash val="solid"/>
              <a:miter/>
            </a:ln>
          </p:spPr>
          <p:txBody>
            <a:bodyPr vert="horz" wrap="square" lIns="0" tIns="0" rIns="0" bIns="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21" name="Freeform: Shape 20">
              <a:extLst>
                <a:ext uri="{FF2B5EF4-FFF2-40B4-BE49-F238E27FC236}">
                  <a16:creationId xmlns:a16="http://schemas.microsoft.com/office/drawing/2014/main" id="{E92EEF89-19C8-49D0-96FF-B6A28301DAC2}"/>
                </a:ext>
              </a:extLst>
            </p:cNvPr>
            <p:cNvSpPr/>
            <p:nvPr/>
          </p:nvSpPr>
          <p:spPr>
            <a:xfrm>
              <a:off x="5877698" y="5559720"/>
              <a:ext cx="2556414" cy="768221"/>
            </a:xfrm>
            <a:custGeom>
              <a:avLst/>
              <a:gdLst>
                <a:gd name="f0" fmla="val 10800000"/>
                <a:gd name="f1" fmla="val 5400000"/>
                <a:gd name="f2" fmla="val 180"/>
                <a:gd name="f3" fmla="val w"/>
                <a:gd name="f4" fmla="val h"/>
                <a:gd name="f5" fmla="val 0"/>
                <a:gd name="f6" fmla="val 1750502"/>
                <a:gd name="f7" fmla="val 1010561"/>
                <a:gd name="f8" fmla="val 101056"/>
                <a:gd name="f9" fmla="val 45244"/>
                <a:gd name="f10" fmla="val 1649446"/>
                <a:gd name="f11" fmla="val 1705258"/>
                <a:gd name="f12" fmla="val 909505"/>
                <a:gd name="f13" fmla="val 965317"/>
                <a:gd name="f14" fmla="+- 0 0 0"/>
                <a:gd name="f15" fmla="*/ f3 1 1750502"/>
                <a:gd name="f16" fmla="*/ f4 1 1010561"/>
                <a:gd name="f17" fmla="+- f7 0 f5"/>
                <a:gd name="f18" fmla="+- f6 0 f5"/>
                <a:gd name="f19" fmla="*/ f14 f0 1"/>
                <a:gd name="f20" fmla="*/ f18 1 1750502"/>
                <a:gd name="f21" fmla="*/ f17 1 1010561"/>
                <a:gd name="f22" fmla="*/ 0 f18 1"/>
                <a:gd name="f23" fmla="*/ 101056 f17 1"/>
                <a:gd name="f24" fmla="*/ 101056 f18 1"/>
                <a:gd name="f25" fmla="*/ 0 f17 1"/>
                <a:gd name="f26" fmla="*/ 1649446 f18 1"/>
                <a:gd name="f27" fmla="*/ 1750502 f18 1"/>
                <a:gd name="f28" fmla="*/ 909505 f17 1"/>
                <a:gd name="f29" fmla="*/ 1010561 f17 1"/>
                <a:gd name="f30" fmla="*/ f19 1 f2"/>
                <a:gd name="f31" fmla="*/ f22 1 1750502"/>
                <a:gd name="f32" fmla="*/ f23 1 1010561"/>
                <a:gd name="f33" fmla="*/ f24 1 1750502"/>
                <a:gd name="f34" fmla="*/ f25 1 1010561"/>
                <a:gd name="f35" fmla="*/ f26 1 1750502"/>
                <a:gd name="f36" fmla="*/ f27 1 1750502"/>
                <a:gd name="f37" fmla="*/ f28 1 1010561"/>
                <a:gd name="f38" fmla="*/ f29 1 10105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750502" h="10105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63720" tIns="52560" rIns="63720" bIns="52560" anchor="ctr" anchorCtr="0" compatLnSpc="0">
              <a:noAutofit/>
            </a:bodyPr>
            <a:lstStyle/>
            <a:p>
              <a:pPr marL="0" marR="0" lvl="0" indent="0" algn="l" rtl="0" hangingPunct="1">
                <a:lnSpc>
                  <a:spcPct val="90000"/>
                </a:lnSpc>
                <a:spcBef>
                  <a:spcPts val="0"/>
                </a:spcBef>
                <a:spcAft>
                  <a:spcPts val="799"/>
                </a:spcAft>
                <a:buNone/>
                <a:tabLst/>
              </a:pPr>
              <a:r>
                <a:rPr lang="en-GB" sz="1800" b="0" i="0" u="none" strike="noStrike" kern="1200" spc="0" baseline="0" dirty="0">
                  <a:ln>
                    <a:noFill/>
                  </a:ln>
                  <a:solidFill>
                    <a:srgbClr val="000000"/>
                  </a:solidFill>
                  <a:latin typeface="Calibri" pitchFamily="18"/>
                  <a:ea typeface="Arial Unicode MS" pitchFamily="2"/>
                  <a:cs typeface="Arial Unicode MS" pitchFamily="2"/>
                </a:rPr>
                <a:t>Institutions are built as needed and by learning</a:t>
              </a:r>
            </a:p>
          </p:txBody>
        </p:sp>
        <p:sp>
          <p:nvSpPr>
            <p:cNvPr id="22" name="Freeform: Shape 21">
              <a:extLst>
                <a:ext uri="{FF2B5EF4-FFF2-40B4-BE49-F238E27FC236}">
                  <a16:creationId xmlns:a16="http://schemas.microsoft.com/office/drawing/2014/main" id="{B9669DDA-8169-4B68-AA6A-C6654FDC0154}"/>
                </a:ext>
              </a:extLst>
            </p:cNvPr>
            <p:cNvSpPr/>
            <p:nvPr/>
          </p:nvSpPr>
          <p:spPr>
            <a:xfrm>
              <a:off x="9161640" y="787320"/>
              <a:ext cx="2021039" cy="1010520"/>
            </a:xfrm>
            <a:custGeom>
              <a:avLst/>
              <a:gdLst>
                <a:gd name="f0" fmla="val 10800000"/>
                <a:gd name="f1" fmla="val 5400000"/>
                <a:gd name="f2" fmla="val 180"/>
                <a:gd name="f3" fmla="val w"/>
                <a:gd name="f4" fmla="val h"/>
                <a:gd name="f5" fmla="val 0"/>
                <a:gd name="f6" fmla="val 2021123"/>
                <a:gd name="f7" fmla="val 1010561"/>
                <a:gd name="f8" fmla="val 101056"/>
                <a:gd name="f9" fmla="val 45244"/>
                <a:gd name="f10" fmla="val 1920067"/>
                <a:gd name="f11" fmla="val 1975879"/>
                <a:gd name="f12" fmla="val 909505"/>
                <a:gd name="f13" fmla="val 965317"/>
                <a:gd name="f14" fmla="+- 0 0 0"/>
                <a:gd name="f15" fmla="*/ f3 1 2021123"/>
                <a:gd name="f16" fmla="*/ f4 1 1010561"/>
                <a:gd name="f17" fmla="+- f7 0 f5"/>
                <a:gd name="f18" fmla="+- f6 0 f5"/>
                <a:gd name="f19" fmla="*/ f14 f0 1"/>
                <a:gd name="f20" fmla="*/ f18 1 2021123"/>
                <a:gd name="f21" fmla="*/ f17 1 1010561"/>
                <a:gd name="f22" fmla="*/ 0 f18 1"/>
                <a:gd name="f23" fmla="*/ 101056 f17 1"/>
                <a:gd name="f24" fmla="*/ 101056 f18 1"/>
                <a:gd name="f25" fmla="*/ 0 f17 1"/>
                <a:gd name="f26" fmla="*/ 1920067 f18 1"/>
                <a:gd name="f27" fmla="*/ 2021123 f18 1"/>
                <a:gd name="f28" fmla="*/ 909505 f17 1"/>
                <a:gd name="f29" fmla="*/ 1010561 f17 1"/>
                <a:gd name="f30" fmla="*/ f19 1 f2"/>
                <a:gd name="f31" fmla="*/ f22 1 2021123"/>
                <a:gd name="f32" fmla="*/ f23 1 1010561"/>
                <a:gd name="f33" fmla="*/ f24 1 2021123"/>
                <a:gd name="f34" fmla="*/ f25 1 1010561"/>
                <a:gd name="f35" fmla="*/ f26 1 2021123"/>
                <a:gd name="f36" fmla="*/ f27 1 2021123"/>
                <a:gd name="f37" fmla="*/ f28 1 1010561"/>
                <a:gd name="f38" fmla="*/ f29 1 10105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021123" h="10105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600" cap="flat">
              <a:solidFill>
                <a:srgbClr val="FFFFFF"/>
              </a:solidFill>
              <a:prstDash val="solid"/>
              <a:miter/>
            </a:ln>
          </p:spPr>
          <p:txBody>
            <a:bodyPr vert="horz" wrap="square" lIns="63720" tIns="52560" rIns="63720" bIns="52560" anchor="ctr" anchorCtr="1" compatLnSpc="0">
              <a:noAutofit/>
            </a:bodyPr>
            <a:lstStyle/>
            <a:p>
              <a:pPr marL="0" marR="0" lvl="0" indent="0" algn="ctr" rtl="0" hangingPunct="1">
                <a:lnSpc>
                  <a:spcPct val="90000"/>
                </a:lnSpc>
                <a:spcBef>
                  <a:spcPts val="0"/>
                </a:spcBef>
                <a:spcAft>
                  <a:spcPts val="799"/>
                </a:spcAft>
                <a:buNone/>
                <a:tabLst/>
              </a:pPr>
              <a:r>
                <a:rPr lang="en-GB" sz="1800" b="0" i="0" u="none" strike="noStrike" kern="1200" spc="0" baseline="0">
                  <a:ln>
                    <a:noFill/>
                  </a:ln>
                  <a:solidFill>
                    <a:srgbClr val="FFFFFF"/>
                  </a:solidFill>
                  <a:latin typeface="Calibri" pitchFamily="18"/>
                  <a:ea typeface="Arial Unicode MS" pitchFamily="2"/>
                  <a:cs typeface="Arial Unicode MS" pitchFamily="2"/>
                </a:rPr>
                <a:t>Historical &amp; Social location of economic policy</a:t>
              </a:r>
            </a:p>
          </p:txBody>
        </p:sp>
        <p:sp>
          <p:nvSpPr>
            <p:cNvPr id="23" name="Freeform: Shape 22">
              <a:extLst>
                <a:ext uri="{FF2B5EF4-FFF2-40B4-BE49-F238E27FC236}">
                  <a16:creationId xmlns:a16="http://schemas.microsoft.com/office/drawing/2014/main" id="{ADFF7F8B-222D-457F-A0B2-2D9A660FA704}"/>
                </a:ext>
              </a:extLst>
            </p:cNvPr>
            <p:cNvSpPr/>
            <p:nvPr/>
          </p:nvSpPr>
          <p:spPr>
            <a:xfrm>
              <a:off x="9363600" y="1797840"/>
              <a:ext cx="302040" cy="537480"/>
            </a:xfrm>
            <a:custGeom>
              <a:avLst/>
              <a:gdLst>
                <a:gd name="f0" fmla="val w"/>
                <a:gd name="f1" fmla="val h"/>
                <a:gd name="f2" fmla="val 0"/>
                <a:gd name="f3" fmla="val 302133"/>
                <a:gd name="f4" fmla="val 537623"/>
                <a:gd name="f5" fmla="*/ f0 1 302133"/>
                <a:gd name="f6" fmla="*/ f1 1 537623"/>
                <a:gd name="f7" fmla="+- f4 0 f2"/>
                <a:gd name="f8" fmla="+- f3 0 f2"/>
                <a:gd name="f9" fmla="*/ f8 1 302133"/>
                <a:gd name="f10" fmla="*/ f7 1 537623"/>
                <a:gd name="f11" fmla="*/ 0 1 f9"/>
                <a:gd name="f12" fmla="*/ 302133 1 f9"/>
                <a:gd name="f13" fmla="*/ 0 1 f10"/>
                <a:gd name="f14" fmla="*/ 537623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302133" h="537623">
                  <a:moveTo>
                    <a:pt x="f2" y="f2"/>
                  </a:moveTo>
                  <a:lnTo>
                    <a:pt x="f2" y="f4"/>
                  </a:lnTo>
                  <a:lnTo>
                    <a:pt x="f3" y="f4"/>
                  </a:lnTo>
                </a:path>
              </a:pathLst>
            </a:custGeom>
            <a:noFill/>
            <a:ln w="12600" cap="flat">
              <a:solidFill>
                <a:srgbClr val="34599C"/>
              </a:solidFill>
              <a:prstDash val="solid"/>
              <a:miter/>
            </a:ln>
          </p:spPr>
          <p:txBody>
            <a:bodyPr vert="horz" wrap="square" lIns="0" tIns="0" rIns="0" bIns="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24" name="Freeform: Shape 23">
              <a:extLst>
                <a:ext uri="{FF2B5EF4-FFF2-40B4-BE49-F238E27FC236}">
                  <a16:creationId xmlns:a16="http://schemas.microsoft.com/office/drawing/2014/main" id="{CE95CE3A-DFCA-4230-ACB7-30BC1C992CDB}"/>
                </a:ext>
              </a:extLst>
            </p:cNvPr>
            <p:cNvSpPr/>
            <p:nvPr/>
          </p:nvSpPr>
          <p:spPr>
            <a:xfrm>
              <a:off x="9666000" y="1951560"/>
              <a:ext cx="2164320" cy="767880"/>
            </a:xfrm>
            <a:custGeom>
              <a:avLst/>
              <a:gdLst>
                <a:gd name="f0" fmla="val 10800000"/>
                <a:gd name="f1" fmla="val 5400000"/>
                <a:gd name="f2" fmla="val 180"/>
                <a:gd name="f3" fmla="val w"/>
                <a:gd name="f4" fmla="val h"/>
                <a:gd name="f5" fmla="val 0"/>
                <a:gd name="f6" fmla="val 2164170"/>
                <a:gd name="f7" fmla="val 768026"/>
                <a:gd name="f8" fmla="val 76803"/>
                <a:gd name="f9" fmla="val 34386"/>
                <a:gd name="f10" fmla="val 2087367"/>
                <a:gd name="f11" fmla="val 2129784"/>
                <a:gd name="f12" fmla="val 691223"/>
                <a:gd name="f13" fmla="val 733640"/>
                <a:gd name="f14" fmla="+- 0 0 0"/>
                <a:gd name="f15" fmla="*/ f3 1 2164170"/>
                <a:gd name="f16" fmla="*/ f4 1 768026"/>
                <a:gd name="f17" fmla="+- f7 0 f5"/>
                <a:gd name="f18" fmla="+- f6 0 f5"/>
                <a:gd name="f19" fmla="*/ f14 f0 1"/>
                <a:gd name="f20" fmla="*/ f18 1 2164170"/>
                <a:gd name="f21" fmla="*/ f17 1 768026"/>
                <a:gd name="f22" fmla="*/ 0 f18 1"/>
                <a:gd name="f23" fmla="*/ 76803 f17 1"/>
                <a:gd name="f24" fmla="*/ 76803 f18 1"/>
                <a:gd name="f25" fmla="*/ 0 f17 1"/>
                <a:gd name="f26" fmla="*/ 2087367 f18 1"/>
                <a:gd name="f27" fmla="*/ 2164170 f18 1"/>
                <a:gd name="f28" fmla="*/ 691223 f17 1"/>
                <a:gd name="f29" fmla="*/ 768026 f17 1"/>
                <a:gd name="f30" fmla="*/ f19 1 f2"/>
                <a:gd name="f31" fmla="*/ f22 1 2164170"/>
                <a:gd name="f32" fmla="*/ f23 1 768026"/>
                <a:gd name="f33" fmla="*/ f24 1 2164170"/>
                <a:gd name="f34" fmla="*/ f25 1 768026"/>
                <a:gd name="f35" fmla="*/ f26 1 2164170"/>
                <a:gd name="f36" fmla="*/ f27 1 2164170"/>
                <a:gd name="f37" fmla="*/ f28 1 768026"/>
                <a:gd name="f38" fmla="*/ f29 1 76802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164170" h="76802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56880" tIns="45360" rIns="56880" bIns="45360" anchor="ctr" anchorCtr="0" compatLnSpc="0">
              <a:noAutofit/>
            </a:bodyPr>
            <a:lstStyle/>
            <a:p>
              <a:pPr marL="0" marR="0" lvl="0" indent="0" algn="l" rtl="0" hangingPunct="1">
                <a:lnSpc>
                  <a:spcPct val="90000"/>
                </a:lnSpc>
                <a:spcBef>
                  <a:spcPts val="0"/>
                </a:spcBef>
                <a:spcAft>
                  <a:spcPts val="799"/>
                </a:spcAft>
                <a:buNone/>
                <a:tabLst/>
              </a:pPr>
              <a:r>
                <a:rPr lang="en-GB" sz="1800" b="0" i="0" u="none" strike="noStrike" kern="1200" spc="0" baseline="0">
                  <a:ln>
                    <a:noFill/>
                  </a:ln>
                  <a:solidFill>
                    <a:srgbClr val="000000"/>
                  </a:solidFill>
                  <a:latin typeface="Calibri" pitchFamily="18"/>
                  <a:ea typeface="Arial Unicode MS" pitchFamily="2"/>
                  <a:cs typeface="Arial Unicode MS" pitchFamily="2"/>
                </a:rPr>
                <a:t>Rejects state vs market debate</a:t>
              </a:r>
            </a:p>
          </p:txBody>
        </p:sp>
        <p:sp>
          <p:nvSpPr>
            <p:cNvPr id="25" name="Freeform: Shape 24">
              <a:extLst>
                <a:ext uri="{FF2B5EF4-FFF2-40B4-BE49-F238E27FC236}">
                  <a16:creationId xmlns:a16="http://schemas.microsoft.com/office/drawing/2014/main" id="{D213436D-6081-4014-B800-1707948D4783}"/>
                </a:ext>
              </a:extLst>
            </p:cNvPr>
            <p:cNvSpPr/>
            <p:nvPr/>
          </p:nvSpPr>
          <p:spPr>
            <a:xfrm>
              <a:off x="9363600" y="1797840"/>
              <a:ext cx="360000" cy="1495439"/>
            </a:xfrm>
            <a:custGeom>
              <a:avLst/>
              <a:gdLst>
                <a:gd name="f0" fmla="val w"/>
                <a:gd name="f1" fmla="val h"/>
                <a:gd name="f2" fmla="val 0"/>
                <a:gd name="f3" fmla="val 360002"/>
                <a:gd name="f4" fmla="val 1495473"/>
                <a:gd name="f5" fmla="*/ f0 1 360002"/>
                <a:gd name="f6" fmla="*/ f1 1 1495473"/>
                <a:gd name="f7" fmla="+- f4 0 f2"/>
                <a:gd name="f8" fmla="+- f3 0 f2"/>
                <a:gd name="f9" fmla="*/ f8 1 360002"/>
                <a:gd name="f10" fmla="*/ f7 1 1495473"/>
                <a:gd name="f11" fmla="*/ 0 1 f9"/>
                <a:gd name="f12" fmla="*/ 360002 1 f9"/>
                <a:gd name="f13" fmla="*/ 0 1 f10"/>
                <a:gd name="f14" fmla="*/ 1495473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360002" h="1495473">
                  <a:moveTo>
                    <a:pt x="f2" y="f2"/>
                  </a:moveTo>
                  <a:lnTo>
                    <a:pt x="f2" y="f4"/>
                  </a:lnTo>
                  <a:lnTo>
                    <a:pt x="f3" y="f4"/>
                  </a:lnTo>
                </a:path>
              </a:pathLst>
            </a:custGeom>
            <a:noFill/>
            <a:ln w="12600" cap="flat">
              <a:solidFill>
                <a:srgbClr val="34599C"/>
              </a:solidFill>
              <a:prstDash val="solid"/>
              <a:miter/>
            </a:ln>
          </p:spPr>
          <p:txBody>
            <a:bodyPr vert="horz" wrap="square" lIns="0" tIns="0" rIns="0" bIns="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26" name="Freeform: Shape 25">
              <a:extLst>
                <a:ext uri="{FF2B5EF4-FFF2-40B4-BE49-F238E27FC236}">
                  <a16:creationId xmlns:a16="http://schemas.microsoft.com/office/drawing/2014/main" id="{317567EB-DA7F-4158-904D-F6461F86B468}"/>
                </a:ext>
              </a:extLst>
            </p:cNvPr>
            <p:cNvSpPr/>
            <p:nvPr/>
          </p:nvSpPr>
          <p:spPr>
            <a:xfrm>
              <a:off x="9723600" y="2994480"/>
              <a:ext cx="2235600" cy="597600"/>
            </a:xfrm>
            <a:custGeom>
              <a:avLst/>
              <a:gdLst>
                <a:gd name="f0" fmla="val 10800000"/>
                <a:gd name="f1" fmla="val 5400000"/>
                <a:gd name="f2" fmla="val 180"/>
                <a:gd name="f3" fmla="val w"/>
                <a:gd name="f4" fmla="val h"/>
                <a:gd name="f5" fmla="val 0"/>
                <a:gd name="f6" fmla="val 2235491"/>
                <a:gd name="f7" fmla="val 597423"/>
                <a:gd name="f8" fmla="val 59742"/>
                <a:gd name="f9" fmla="val 26747"/>
                <a:gd name="f10" fmla="val 2175749"/>
                <a:gd name="f11" fmla="val 2208744"/>
                <a:gd name="f12" fmla="val 537681"/>
                <a:gd name="f13" fmla="val 570676"/>
                <a:gd name="f14" fmla="+- 0 0 0"/>
                <a:gd name="f15" fmla="*/ f3 1 2235491"/>
                <a:gd name="f16" fmla="*/ f4 1 597423"/>
                <a:gd name="f17" fmla="+- f7 0 f5"/>
                <a:gd name="f18" fmla="+- f6 0 f5"/>
                <a:gd name="f19" fmla="*/ f14 f0 1"/>
                <a:gd name="f20" fmla="*/ f18 1 2235491"/>
                <a:gd name="f21" fmla="*/ f17 1 597423"/>
                <a:gd name="f22" fmla="*/ 0 f18 1"/>
                <a:gd name="f23" fmla="*/ 59742 f17 1"/>
                <a:gd name="f24" fmla="*/ 59742 f18 1"/>
                <a:gd name="f25" fmla="*/ 0 f17 1"/>
                <a:gd name="f26" fmla="*/ 2175749 f18 1"/>
                <a:gd name="f27" fmla="*/ 2235491 f18 1"/>
                <a:gd name="f28" fmla="*/ 537681 f17 1"/>
                <a:gd name="f29" fmla="*/ 597423 f17 1"/>
                <a:gd name="f30" fmla="*/ f19 1 f2"/>
                <a:gd name="f31" fmla="*/ f22 1 2235491"/>
                <a:gd name="f32" fmla="*/ f23 1 597423"/>
                <a:gd name="f33" fmla="*/ f24 1 2235491"/>
                <a:gd name="f34" fmla="*/ f25 1 597423"/>
                <a:gd name="f35" fmla="*/ f26 1 2235491"/>
                <a:gd name="f36" fmla="*/ f27 1 2235491"/>
                <a:gd name="f37" fmla="*/ f28 1 597423"/>
                <a:gd name="f38" fmla="*/ f29 1 59742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235491" h="59742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51840" tIns="40320" rIns="51840" bIns="40320" anchor="ctr" anchorCtr="0" compatLnSpc="0">
              <a:noAutofit/>
            </a:bodyPr>
            <a:lstStyle/>
            <a:p>
              <a:pPr marL="0" marR="0" lvl="0" indent="0" algn="l" rtl="0" hangingPunct="1">
                <a:lnSpc>
                  <a:spcPct val="90000"/>
                </a:lnSpc>
                <a:spcBef>
                  <a:spcPts val="0"/>
                </a:spcBef>
                <a:spcAft>
                  <a:spcPts val="799"/>
                </a:spcAft>
                <a:buNone/>
                <a:tabLst/>
              </a:pPr>
              <a:r>
                <a:rPr lang="en-GB" sz="1800" b="0" i="0" u="none" strike="noStrike" kern="1200" spc="0" baseline="0" dirty="0">
                  <a:ln>
                    <a:noFill/>
                  </a:ln>
                  <a:solidFill>
                    <a:srgbClr val="000000"/>
                  </a:solidFill>
                  <a:latin typeface="Calibri" pitchFamily="18"/>
                  <a:ea typeface="Arial Unicode MS" pitchFamily="2"/>
                  <a:cs typeface="Arial Unicode MS" pitchFamily="2"/>
                </a:rPr>
                <a:t>Political “will” &amp; “power” differ</a:t>
              </a:r>
            </a:p>
          </p:txBody>
        </p:sp>
        <p:sp>
          <p:nvSpPr>
            <p:cNvPr id="27" name="Freeform: Shape 26">
              <a:extLst>
                <a:ext uri="{FF2B5EF4-FFF2-40B4-BE49-F238E27FC236}">
                  <a16:creationId xmlns:a16="http://schemas.microsoft.com/office/drawing/2014/main" id="{B3036E22-70B4-4EC0-900E-E26393D78BC6}"/>
                </a:ext>
              </a:extLst>
            </p:cNvPr>
            <p:cNvSpPr/>
            <p:nvPr/>
          </p:nvSpPr>
          <p:spPr>
            <a:xfrm>
              <a:off x="9363600" y="1797840"/>
              <a:ext cx="354600" cy="2640960"/>
            </a:xfrm>
            <a:custGeom>
              <a:avLst/>
              <a:gdLst>
                <a:gd name="f0" fmla="val w"/>
                <a:gd name="f1" fmla="val h"/>
                <a:gd name="f2" fmla="val 0"/>
                <a:gd name="f3" fmla="val 354647"/>
                <a:gd name="f4" fmla="val 2641076"/>
                <a:gd name="f5" fmla="*/ f0 1 354647"/>
                <a:gd name="f6" fmla="*/ f1 1 2641076"/>
                <a:gd name="f7" fmla="+- f4 0 f2"/>
                <a:gd name="f8" fmla="+- f3 0 f2"/>
                <a:gd name="f9" fmla="*/ f8 1 354647"/>
                <a:gd name="f10" fmla="*/ f7 1 2641076"/>
                <a:gd name="f11" fmla="*/ 0 1 f9"/>
                <a:gd name="f12" fmla="*/ 354647 1 f9"/>
                <a:gd name="f13" fmla="*/ 0 1 f10"/>
                <a:gd name="f14" fmla="*/ 2641076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354647" h="2641076">
                  <a:moveTo>
                    <a:pt x="f2" y="f2"/>
                  </a:moveTo>
                  <a:lnTo>
                    <a:pt x="f2" y="f4"/>
                  </a:lnTo>
                  <a:lnTo>
                    <a:pt x="f3" y="f4"/>
                  </a:lnTo>
                </a:path>
              </a:pathLst>
            </a:custGeom>
            <a:noFill/>
            <a:ln w="12600" cap="flat">
              <a:solidFill>
                <a:srgbClr val="34599C"/>
              </a:solidFill>
              <a:prstDash val="solid"/>
              <a:miter/>
            </a:ln>
          </p:spPr>
          <p:txBody>
            <a:bodyPr vert="horz" wrap="square" lIns="0" tIns="0" rIns="0" bIns="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28" name="Freeform: Shape 27">
              <a:extLst>
                <a:ext uri="{FF2B5EF4-FFF2-40B4-BE49-F238E27FC236}">
                  <a16:creationId xmlns:a16="http://schemas.microsoft.com/office/drawing/2014/main" id="{5578B2D4-CFD3-4AF5-8D2D-050CDB357091}"/>
                </a:ext>
              </a:extLst>
            </p:cNvPr>
            <p:cNvSpPr/>
            <p:nvPr/>
          </p:nvSpPr>
          <p:spPr>
            <a:xfrm>
              <a:off x="9718560" y="3933720"/>
              <a:ext cx="2340720" cy="1010520"/>
            </a:xfrm>
            <a:custGeom>
              <a:avLst/>
              <a:gdLst>
                <a:gd name="f0" fmla="val 10800000"/>
                <a:gd name="f1" fmla="val 5400000"/>
                <a:gd name="f2" fmla="val 180"/>
                <a:gd name="f3" fmla="val w"/>
                <a:gd name="f4" fmla="val h"/>
                <a:gd name="f5" fmla="val 0"/>
                <a:gd name="f6" fmla="val 2340606"/>
                <a:gd name="f7" fmla="val 1010561"/>
                <a:gd name="f8" fmla="val 101056"/>
                <a:gd name="f9" fmla="val 45244"/>
                <a:gd name="f10" fmla="val 2239550"/>
                <a:gd name="f11" fmla="val 2295362"/>
                <a:gd name="f12" fmla="val 909505"/>
                <a:gd name="f13" fmla="val 965317"/>
                <a:gd name="f14" fmla="+- 0 0 0"/>
                <a:gd name="f15" fmla="*/ f3 1 2340606"/>
                <a:gd name="f16" fmla="*/ f4 1 1010561"/>
                <a:gd name="f17" fmla="+- f7 0 f5"/>
                <a:gd name="f18" fmla="+- f6 0 f5"/>
                <a:gd name="f19" fmla="*/ f14 f0 1"/>
                <a:gd name="f20" fmla="*/ f18 1 2340606"/>
                <a:gd name="f21" fmla="*/ f17 1 1010561"/>
                <a:gd name="f22" fmla="*/ 0 f18 1"/>
                <a:gd name="f23" fmla="*/ 101056 f17 1"/>
                <a:gd name="f24" fmla="*/ 101056 f18 1"/>
                <a:gd name="f25" fmla="*/ 0 f17 1"/>
                <a:gd name="f26" fmla="*/ 2239550 f18 1"/>
                <a:gd name="f27" fmla="*/ 2340606 f18 1"/>
                <a:gd name="f28" fmla="*/ 909505 f17 1"/>
                <a:gd name="f29" fmla="*/ 1010561 f17 1"/>
                <a:gd name="f30" fmla="*/ f19 1 f2"/>
                <a:gd name="f31" fmla="*/ f22 1 2340606"/>
                <a:gd name="f32" fmla="*/ f23 1 1010561"/>
                <a:gd name="f33" fmla="*/ f24 1 2340606"/>
                <a:gd name="f34" fmla="*/ f25 1 1010561"/>
                <a:gd name="f35" fmla="*/ f26 1 2340606"/>
                <a:gd name="f36" fmla="*/ f27 1 2340606"/>
                <a:gd name="f37" fmla="*/ f28 1 1010561"/>
                <a:gd name="f38" fmla="*/ f29 1 10105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340606" h="10105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63720" tIns="52560" rIns="63720" bIns="52560" anchor="ctr" anchorCtr="0" compatLnSpc="0">
              <a:noAutofit/>
            </a:bodyPr>
            <a:lstStyle/>
            <a:p>
              <a:pPr marL="0" marR="0" lvl="0" indent="0" algn="l" rtl="0" hangingPunct="1">
                <a:lnSpc>
                  <a:spcPct val="90000"/>
                </a:lnSpc>
                <a:spcBef>
                  <a:spcPts val="0"/>
                </a:spcBef>
                <a:spcAft>
                  <a:spcPts val="799"/>
                </a:spcAft>
                <a:buNone/>
                <a:tabLst/>
              </a:pPr>
              <a:r>
                <a:rPr lang="en-GB" sz="1800" b="0" i="0" u="none" strike="noStrike" kern="1200" spc="0" baseline="0" dirty="0">
                  <a:ln>
                    <a:noFill/>
                  </a:ln>
                  <a:solidFill>
                    <a:srgbClr val="000000"/>
                  </a:solidFill>
                  <a:latin typeface="Calibri" pitchFamily="18"/>
                  <a:ea typeface="Arial Unicode MS" pitchFamily="2"/>
                  <a:cs typeface="Arial Unicode MS" pitchFamily="2"/>
                </a:rPr>
                <a:t>Industry and policy located in specific economies and political settings</a:t>
              </a:r>
            </a:p>
          </p:txBody>
        </p:sp>
        <p:sp>
          <p:nvSpPr>
            <p:cNvPr id="29" name="Freeform: Shape 28">
              <a:extLst>
                <a:ext uri="{FF2B5EF4-FFF2-40B4-BE49-F238E27FC236}">
                  <a16:creationId xmlns:a16="http://schemas.microsoft.com/office/drawing/2014/main" id="{BE5EAC0E-3BFB-4D26-ACEA-E6EA114440B3}"/>
                </a:ext>
              </a:extLst>
            </p:cNvPr>
            <p:cNvSpPr/>
            <p:nvPr/>
          </p:nvSpPr>
          <p:spPr>
            <a:xfrm>
              <a:off x="9363600" y="1797840"/>
              <a:ext cx="239400" cy="4098240"/>
            </a:xfrm>
            <a:custGeom>
              <a:avLst/>
              <a:gdLst>
                <a:gd name="f0" fmla="val w"/>
                <a:gd name="f1" fmla="val h"/>
                <a:gd name="f2" fmla="val 0"/>
                <a:gd name="f3" fmla="val 239475"/>
                <a:gd name="f4" fmla="val 4098255"/>
                <a:gd name="f5" fmla="*/ f0 1 239475"/>
                <a:gd name="f6" fmla="*/ f1 1 4098255"/>
                <a:gd name="f7" fmla="+- f4 0 f2"/>
                <a:gd name="f8" fmla="+- f3 0 f2"/>
                <a:gd name="f9" fmla="*/ f8 1 239475"/>
                <a:gd name="f10" fmla="*/ f7 1 4098255"/>
                <a:gd name="f11" fmla="*/ 0 1 f9"/>
                <a:gd name="f12" fmla="*/ 239475 1 f9"/>
                <a:gd name="f13" fmla="*/ 0 1 f10"/>
                <a:gd name="f14" fmla="*/ 4098255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239475" h="4098255">
                  <a:moveTo>
                    <a:pt x="f2" y="f2"/>
                  </a:moveTo>
                  <a:lnTo>
                    <a:pt x="f2" y="f4"/>
                  </a:lnTo>
                  <a:lnTo>
                    <a:pt x="f3" y="f4"/>
                  </a:lnTo>
                </a:path>
              </a:pathLst>
            </a:custGeom>
            <a:noFill/>
            <a:ln w="12600" cap="flat">
              <a:solidFill>
                <a:srgbClr val="34599C"/>
              </a:solidFill>
              <a:prstDash val="solid"/>
              <a:miter/>
            </a:ln>
          </p:spPr>
          <p:txBody>
            <a:bodyPr vert="horz" wrap="square" lIns="0" tIns="0" rIns="0" bIns="0" anchor="t"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mo" pitchFamily="18"/>
                <a:ea typeface="Arial Unicode MS" pitchFamily="2"/>
                <a:cs typeface="Arial Unicode MS" pitchFamily="2"/>
              </a:endParaRPr>
            </a:p>
          </p:txBody>
        </p:sp>
        <p:sp>
          <p:nvSpPr>
            <p:cNvPr id="30" name="Freeform: Shape 29">
              <a:extLst>
                <a:ext uri="{FF2B5EF4-FFF2-40B4-BE49-F238E27FC236}">
                  <a16:creationId xmlns:a16="http://schemas.microsoft.com/office/drawing/2014/main" id="{FF219269-7BE0-4242-9EC3-BC0830D0F917}"/>
                </a:ext>
              </a:extLst>
            </p:cNvPr>
            <p:cNvSpPr/>
            <p:nvPr/>
          </p:nvSpPr>
          <p:spPr>
            <a:xfrm>
              <a:off x="9603360" y="5079241"/>
              <a:ext cx="2455919" cy="1321919"/>
            </a:xfrm>
            <a:custGeom>
              <a:avLst/>
              <a:gdLst>
                <a:gd name="f0" fmla="val 10800000"/>
                <a:gd name="f1" fmla="val 5400000"/>
                <a:gd name="f2" fmla="val 180"/>
                <a:gd name="f3" fmla="val w"/>
                <a:gd name="f4" fmla="val h"/>
                <a:gd name="f5" fmla="val 0"/>
                <a:gd name="f6" fmla="val 2455777"/>
                <a:gd name="f7" fmla="val 1010561"/>
                <a:gd name="f8" fmla="val 101056"/>
                <a:gd name="f9" fmla="val 45244"/>
                <a:gd name="f10" fmla="val 2354721"/>
                <a:gd name="f11" fmla="val 2410533"/>
                <a:gd name="f12" fmla="val 909505"/>
                <a:gd name="f13" fmla="val 965317"/>
                <a:gd name="f14" fmla="+- 0 0 0"/>
                <a:gd name="f15" fmla="*/ f3 1 2455777"/>
                <a:gd name="f16" fmla="*/ f4 1 1010561"/>
                <a:gd name="f17" fmla="+- f7 0 f5"/>
                <a:gd name="f18" fmla="+- f6 0 f5"/>
                <a:gd name="f19" fmla="*/ f14 f0 1"/>
                <a:gd name="f20" fmla="*/ f18 1 2455777"/>
                <a:gd name="f21" fmla="*/ f17 1 1010561"/>
                <a:gd name="f22" fmla="*/ 0 f18 1"/>
                <a:gd name="f23" fmla="*/ 101056 f17 1"/>
                <a:gd name="f24" fmla="*/ 101056 f18 1"/>
                <a:gd name="f25" fmla="*/ 0 f17 1"/>
                <a:gd name="f26" fmla="*/ 2354721 f18 1"/>
                <a:gd name="f27" fmla="*/ 2455777 f18 1"/>
                <a:gd name="f28" fmla="*/ 909505 f17 1"/>
                <a:gd name="f29" fmla="*/ 1010561 f17 1"/>
                <a:gd name="f30" fmla="*/ f19 1 f2"/>
                <a:gd name="f31" fmla="*/ f22 1 2455777"/>
                <a:gd name="f32" fmla="*/ f23 1 1010561"/>
                <a:gd name="f33" fmla="*/ f24 1 2455777"/>
                <a:gd name="f34" fmla="*/ f25 1 1010561"/>
                <a:gd name="f35" fmla="*/ f26 1 2455777"/>
                <a:gd name="f36" fmla="*/ f27 1 2455777"/>
                <a:gd name="f37" fmla="*/ f28 1 1010561"/>
                <a:gd name="f38" fmla="*/ f29 1 10105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455777" h="10105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4472C4"/>
              </a:solidFill>
              <a:prstDash val="solid"/>
              <a:miter/>
            </a:ln>
          </p:spPr>
          <p:txBody>
            <a:bodyPr vert="horz" wrap="square" lIns="63720" tIns="52560" rIns="63720" bIns="52560" anchor="ctr" anchorCtr="0" compatLnSpc="0">
              <a:noAutofit/>
            </a:bodyPr>
            <a:lstStyle/>
            <a:p>
              <a:pPr marL="0" marR="0" lvl="0" indent="0" algn="l" rtl="0" hangingPunct="1">
                <a:lnSpc>
                  <a:spcPct val="90000"/>
                </a:lnSpc>
                <a:spcBef>
                  <a:spcPts val="0"/>
                </a:spcBef>
                <a:spcAft>
                  <a:spcPts val="799"/>
                </a:spcAft>
                <a:buNone/>
                <a:tabLst/>
              </a:pPr>
              <a:r>
                <a:rPr lang="en-GB" sz="1600" b="0" i="0" u="none" strike="noStrike" kern="1200" spc="0" baseline="0" dirty="0">
                  <a:ln>
                    <a:noFill/>
                  </a:ln>
                  <a:solidFill>
                    <a:srgbClr val="000000"/>
                  </a:solidFill>
                  <a:latin typeface="Calibri" pitchFamily="18"/>
                  <a:ea typeface="Arial Unicode MS" pitchFamily="2"/>
                  <a:cs typeface="Arial Unicode MS" pitchFamily="2"/>
                </a:rPr>
                <a:t>Social structures of accumulation determine economic patterns &amp; focus, scope, specificity and effectiveness of policies</a:t>
              </a:r>
            </a:p>
          </p:txBody>
        </p:sp>
      </p:grpSp>
      <p:cxnSp>
        <p:nvCxnSpPr>
          <p:cNvPr id="50" name="Straight Connector 49">
            <a:extLst>
              <a:ext uri="{FF2B5EF4-FFF2-40B4-BE49-F238E27FC236}">
                <a16:creationId xmlns:a16="http://schemas.microsoft.com/office/drawing/2014/main" id="{F464F337-38C3-4191-BD3F-8CA9FF847243}"/>
              </a:ext>
            </a:extLst>
          </p:cNvPr>
          <p:cNvCxnSpPr/>
          <p:nvPr/>
        </p:nvCxnSpPr>
        <p:spPr>
          <a:xfrm>
            <a:off x="396551" y="3839547"/>
            <a:ext cx="275253"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6FCB3-8965-4749-BC32-51D6A8CD9E3E}"/>
              </a:ext>
            </a:extLst>
          </p:cNvPr>
          <p:cNvSpPr txBox="1">
            <a:spLocks noGrp="1"/>
          </p:cNvSpPr>
          <p:nvPr>
            <p:ph type="title"/>
          </p:nvPr>
        </p:nvSpPr>
        <p:spPr>
          <a:xfrm>
            <a:off x="2585880" y="179640"/>
            <a:ext cx="9244080" cy="644400"/>
          </a:xfrm>
        </p:spPr>
        <p:txBody>
          <a:bodyPr/>
          <a:lstStyle/>
          <a:p>
            <a:pPr lvl="0"/>
            <a:r>
              <a:rPr lang="en-GB" sz="4000" b="1" dirty="0"/>
              <a:t>Limits of the market conforming growth path</a:t>
            </a:r>
          </a:p>
        </p:txBody>
      </p:sp>
      <p:sp>
        <p:nvSpPr>
          <p:cNvPr id="3" name="Content Placeholder 2">
            <a:extLst>
              <a:ext uri="{FF2B5EF4-FFF2-40B4-BE49-F238E27FC236}">
                <a16:creationId xmlns:a16="http://schemas.microsoft.com/office/drawing/2014/main" id="{8AD78C15-C9C3-462B-80F2-3BB8D8454019}"/>
              </a:ext>
            </a:extLst>
          </p:cNvPr>
          <p:cNvSpPr txBox="1">
            <a:spLocks noGrp="1"/>
          </p:cNvSpPr>
          <p:nvPr>
            <p:ph idx="1"/>
          </p:nvPr>
        </p:nvSpPr>
        <p:spPr>
          <a:xfrm>
            <a:off x="216000" y="1133640"/>
            <a:ext cx="11842920" cy="5473440"/>
          </a:xfrm>
        </p:spPr>
        <p:txBody>
          <a:bodyPr/>
          <a:lstStyle/>
          <a:p>
            <a:pPr lvl="0" hangingPunct="1">
              <a:spcAft>
                <a:spcPts val="1414"/>
              </a:spcAft>
            </a:pPr>
            <a:r>
              <a:rPr lang="en-GB" sz="2800" dirty="0">
                <a:latin typeface="Calibri" pitchFamily="18"/>
              </a:rPr>
              <a:t>Market conforming convergence model does not occur (no market conforming structural change):</a:t>
            </a:r>
          </a:p>
          <a:p>
            <a:pPr marL="457200" lvl="0" indent="-457200" hangingPunct="1">
              <a:spcAft>
                <a:spcPts val="1414"/>
              </a:spcAft>
              <a:buSzPct val="100000"/>
              <a:buChar char="-"/>
            </a:pPr>
            <a:r>
              <a:rPr lang="en-GB" sz="2800" dirty="0">
                <a:latin typeface="Calibri" pitchFamily="18"/>
              </a:rPr>
              <a:t>initial factor </a:t>
            </a:r>
            <a:r>
              <a:rPr lang="en-GB" sz="2800" b="1" dirty="0">
                <a:solidFill>
                  <a:srgbClr val="004586"/>
                </a:solidFill>
                <a:latin typeface="Calibri" pitchFamily="18"/>
              </a:rPr>
              <a:t>price</a:t>
            </a:r>
            <a:r>
              <a:rPr lang="en-GB" sz="2800" dirty="0">
                <a:latin typeface="Calibri" pitchFamily="18"/>
              </a:rPr>
              <a:t> differences may be too large for equalisation to occur;</a:t>
            </a:r>
          </a:p>
          <a:p>
            <a:pPr marL="457200" lvl="0" indent="-457200" hangingPunct="1">
              <a:spcAft>
                <a:spcPts val="1414"/>
              </a:spcAft>
              <a:buSzPct val="100000"/>
              <a:buChar char="-"/>
            </a:pPr>
            <a:r>
              <a:rPr lang="en-GB" sz="2800" dirty="0">
                <a:latin typeface="Calibri" pitchFamily="18"/>
              </a:rPr>
              <a:t>factor </a:t>
            </a:r>
            <a:r>
              <a:rPr lang="en-GB" sz="2800" b="1" dirty="0">
                <a:solidFill>
                  <a:srgbClr val="004586"/>
                </a:solidFill>
                <a:latin typeface="Calibri" pitchFamily="18"/>
              </a:rPr>
              <a:t>rigidity</a:t>
            </a:r>
            <a:r>
              <a:rPr lang="en-GB" sz="2800" dirty="0">
                <a:latin typeface="Calibri" pitchFamily="18"/>
              </a:rPr>
              <a:t> (ex, labour market rigidities, capital rigidities associated with financial systems, skills and infrastructures, etc.)</a:t>
            </a:r>
          </a:p>
          <a:p>
            <a:pPr marL="457200" lvl="0" indent="-457200" hangingPunct="1">
              <a:spcAft>
                <a:spcPts val="1414"/>
              </a:spcAft>
              <a:buSzPct val="100000"/>
              <a:buChar char="-"/>
            </a:pPr>
            <a:r>
              <a:rPr lang="en-GB" sz="2800" dirty="0">
                <a:latin typeface="Calibri" pitchFamily="18"/>
              </a:rPr>
              <a:t>wrong </a:t>
            </a:r>
            <a:r>
              <a:rPr lang="en-GB" sz="2800" b="1" dirty="0">
                <a:solidFill>
                  <a:srgbClr val="004586"/>
                </a:solidFill>
                <a:latin typeface="Calibri" pitchFamily="18"/>
              </a:rPr>
              <a:t>factor intensity analysis</a:t>
            </a:r>
            <a:r>
              <a:rPr lang="en-GB" sz="2800" dirty="0">
                <a:latin typeface="Calibri" pitchFamily="18"/>
              </a:rPr>
              <a:t>: change in factor endowments, factor intensity reversal, capital controversy (capital intensity, and so labour intensity, cannot be measured), distribution between surplus and labour is social, rather than natural;</a:t>
            </a:r>
          </a:p>
          <a:p>
            <a:pPr marL="457200" lvl="0" indent="-457200" hangingPunct="1">
              <a:spcAft>
                <a:spcPts val="1414"/>
              </a:spcAft>
              <a:buSzPct val="100000"/>
              <a:buChar char="-"/>
            </a:pPr>
            <a:r>
              <a:rPr lang="en-GB" sz="2800" dirty="0">
                <a:latin typeface="Calibri" pitchFamily="18"/>
              </a:rPr>
              <a:t>shifts in </a:t>
            </a:r>
            <a:r>
              <a:rPr lang="en-GB" sz="2800" b="1" dirty="0">
                <a:solidFill>
                  <a:schemeClr val="accent1">
                    <a:lumMod val="75000"/>
                  </a:schemeClr>
                </a:solidFill>
                <a:latin typeface="Calibri" pitchFamily="18"/>
              </a:rPr>
              <a:t>production/technological capabilities </a:t>
            </a:r>
            <a:r>
              <a:rPr lang="en-GB" sz="2800" dirty="0">
                <a:latin typeface="Calibri" pitchFamily="18"/>
              </a:rPr>
              <a:t>and patterns may be non-marginal, they have cumulative and dynamic effects in economic trajectories</a:t>
            </a:r>
          </a:p>
        </p:txBody>
      </p:sp>
      <p:pic>
        <p:nvPicPr>
          <p:cNvPr id="4" name="Picture 3">
            <a:extLst>
              <a:ext uri="{FF2B5EF4-FFF2-40B4-BE49-F238E27FC236}">
                <a16:creationId xmlns:a16="http://schemas.microsoft.com/office/drawing/2014/main" id="{26E61263-B2C1-41B1-B9D1-778666073FE1}"/>
              </a:ext>
            </a:extLst>
          </p:cNvPr>
          <p:cNvPicPr>
            <a:picLocks noChangeAspect="1"/>
          </p:cNvPicPr>
          <p:nvPr/>
        </p:nvPicPr>
        <p:blipFill>
          <a:blip r:embed="rId3">
            <a:lum/>
            <a:alphaModFix/>
          </a:blip>
          <a:srcRect/>
          <a:stretch>
            <a:fillRect/>
          </a:stretch>
        </p:blipFill>
        <p:spPr>
          <a:xfrm>
            <a:off x="75960" y="118800"/>
            <a:ext cx="2243160" cy="914400"/>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446B-DDED-46EE-AC1C-85034AF0EB46}"/>
              </a:ext>
            </a:extLst>
          </p:cNvPr>
          <p:cNvSpPr txBox="1">
            <a:spLocks noGrp="1"/>
          </p:cNvSpPr>
          <p:nvPr>
            <p:ph type="title"/>
          </p:nvPr>
        </p:nvSpPr>
        <p:spPr>
          <a:xfrm>
            <a:off x="2585914" y="179505"/>
            <a:ext cx="9244135" cy="853738"/>
          </a:xfrm>
        </p:spPr>
        <p:txBody>
          <a:bodyPr/>
          <a:lstStyle/>
          <a:p>
            <a:pPr lvl="0"/>
            <a:r>
              <a:rPr lang="en-GB" sz="3200" b="1"/>
              <a:t>Dynamic industrial policy – Static dimension of coordination</a:t>
            </a:r>
          </a:p>
        </p:txBody>
      </p:sp>
      <p:sp>
        <p:nvSpPr>
          <p:cNvPr id="3" name="Content Placeholder 2">
            <a:extLst>
              <a:ext uri="{FF2B5EF4-FFF2-40B4-BE49-F238E27FC236}">
                <a16:creationId xmlns:a16="http://schemas.microsoft.com/office/drawing/2014/main" id="{085F4D77-CF86-46A8-9D46-694156826C93}"/>
              </a:ext>
            </a:extLst>
          </p:cNvPr>
          <p:cNvSpPr txBox="1">
            <a:spLocks noGrp="1"/>
          </p:cNvSpPr>
          <p:nvPr>
            <p:ph idx="1"/>
          </p:nvPr>
        </p:nvSpPr>
        <p:spPr>
          <a:xfrm>
            <a:off x="366710" y="1313407"/>
            <a:ext cx="11391896" cy="5293644"/>
          </a:xfrm>
        </p:spPr>
        <p:txBody>
          <a:bodyPr/>
          <a:lstStyle/>
          <a:p>
            <a:pPr lvl="0"/>
            <a:r>
              <a:rPr lang="en-GB"/>
              <a:t>Nature of the coordination problem:</a:t>
            </a:r>
          </a:p>
          <a:p>
            <a:pPr marL="457200" lvl="0" indent="-457200">
              <a:buSzPct val="100000"/>
              <a:buChar char="-"/>
            </a:pPr>
            <a:r>
              <a:rPr lang="en-GB"/>
              <a:t>Increasing returns to scale (IRS) make the actions of individual agents non-negligible and interdependence, hence coordination, becomes important</a:t>
            </a:r>
          </a:p>
          <a:p>
            <a:pPr marL="457200" lvl="0" indent="-457200">
              <a:buSzPct val="100000"/>
              <a:buChar char="-"/>
            </a:pPr>
            <a:r>
              <a:rPr lang="en-GB"/>
              <a:t>No firms can anticipate all the actions and outcomes of competition</a:t>
            </a:r>
          </a:p>
          <a:p>
            <a:pPr lvl="0"/>
            <a:r>
              <a:rPr lang="en-GB"/>
              <a:t>Lack of coordination is wasteful because of assets specificity in industrial economies – if assets of bankrupt firms become unproductive there is an overall fall in productive capacity, employment and income.</a:t>
            </a:r>
          </a:p>
          <a:p>
            <a:pPr lvl="0"/>
            <a:r>
              <a:rPr lang="en-GB"/>
              <a:t>Price wars and strategic uncertainty may arise, leading to over- or under-investment and crises</a:t>
            </a:r>
          </a:p>
          <a:p>
            <a:pPr lvl="0"/>
            <a:endParaRPr lang="en-GB"/>
          </a:p>
        </p:txBody>
      </p:sp>
      <p:pic>
        <p:nvPicPr>
          <p:cNvPr id="4" name="Picture 3">
            <a:extLst>
              <a:ext uri="{FF2B5EF4-FFF2-40B4-BE49-F238E27FC236}">
                <a16:creationId xmlns:a16="http://schemas.microsoft.com/office/drawing/2014/main" id="{6B5C7C48-7C55-4E87-83CD-E551BE8991AB}"/>
              </a:ext>
            </a:extLst>
          </p:cNvPr>
          <p:cNvPicPr>
            <a:picLocks noChangeAspect="1"/>
          </p:cNvPicPr>
          <p:nvPr/>
        </p:nvPicPr>
        <p:blipFill>
          <a:blip r:embed="rId2">
            <a:lum/>
            <a:alphaModFix/>
          </a:blip>
          <a:srcRect/>
          <a:stretch>
            <a:fillRect/>
          </a:stretch>
        </p:blipFill>
        <p:spPr>
          <a:xfrm>
            <a:off x="147456" y="118844"/>
            <a:ext cx="2243315" cy="914400"/>
          </a:xfrm>
          <a:prstGeom prst="rect">
            <a:avLst/>
          </a:prstGeom>
          <a:noFill/>
          <a:ln cap="flat">
            <a:noFill/>
          </a:ln>
        </p:spPr>
      </p:pic>
    </p:spTree>
    <p:extLst>
      <p:ext uri="{BB962C8B-B14F-4D97-AF65-F5344CB8AC3E}">
        <p14:creationId xmlns:p14="http://schemas.microsoft.com/office/powerpoint/2010/main" val="187133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957F-A6B8-4284-B065-A148C3A4C8A3}"/>
              </a:ext>
            </a:extLst>
          </p:cNvPr>
          <p:cNvSpPr txBox="1">
            <a:spLocks noGrp="1"/>
          </p:cNvSpPr>
          <p:nvPr>
            <p:ph type="title"/>
          </p:nvPr>
        </p:nvSpPr>
        <p:spPr>
          <a:xfrm>
            <a:off x="2585914" y="179505"/>
            <a:ext cx="9244135" cy="853738"/>
          </a:xfrm>
        </p:spPr>
        <p:txBody>
          <a:bodyPr/>
          <a:lstStyle/>
          <a:p>
            <a:pPr lvl="0"/>
            <a:br>
              <a:rPr lang="en-GB" sz="4400"/>
            </a:br>
            <a:r>
              <a:rPr lang="en-GB" sz="3200" b="1"/>
              <a:t>Dynamic industrial policy – Static dimension of coordination</a:t>
            </a:r>
            <a:endParaRPr lang="en-GB" sz="4000" b="1"/>
          </a:p>
        </p:txBody>
      </p:sp>
      <p:sp>
        <p:nvSpPr>
          <p:cNvPr id="3" name="Content Placeholder 2">
            <a:extLst>
              <a:ext uri="{FF2B5EF4-FFF2-40B4-BE49-F238E27FC236}">
                <a16:creationId xmlns:a16="http://schemas.microsoft.com/office/drawing/2014/main" id="{F9D591E6-EF61-4873-98F6-415DE903B50C}"/>
              </a:ext>
            </a:extLst>
          </p:cNvPr>
          <p:cNvSpPr txBox="1">
            <a:spLocks noGrp="1"/>
          </p:cNvSpPr>
          <p:nvPr>
            <p:ph idx="1"/>
          </p:nvPr>
        </p:nvSpPr>
        <p:spPr>
          <a:xfrm>
            <a:off x="252410" y="1402076"/>
            <a:ext cx="11815757" cy="5204975"/>
          </a:xfrm>
        </p:spPr>
        <p:txBody>
          <a:bodyPr/>
          <a:lstStyle/>
          <a:p>
            <a:pPr lvl="0"/>
            <a:r>
              <a:rPr lang="en-GB"/>
              <a:t>Industrial policy as a static coordination device:</a:t>
            </a:r>
          </a:p>
          <a:p>
            <a:pPr marL="457200" lvl="0" indent="-457200">
              <a:buSzPct val="100000"/>
              <a:buChar char="-"/>
            </a:pPr>
            <a:r>
              <a:rPr lang="en-GB"/>
              <a:t>Optimal (involving restriction) to entry in industries with IRS to avoid wasteful price wars and guarantee efficient scale of production</a:t>
            </a:r>
          </a:p>
          <a:p>
            <a:pPr marL="457200" lvl="0" indent="-457200">
              <a:buSzPct val="100000"/>
              <a:buChar char="-"/>
            </a:pPr>
            <a:r>
              <a:rPr lang="en-GB"/>
              <a:t>Recession cartels (such as oligopolistic output negotiations) to deal with temporary, unforeseen fluctuations in demand</a:t>
            </a:r>
          </a:p>
          <a:p>
            <a:pPr marL="457200" lvl="0" indent="-457200">
              <a:buSzPct val="100000"/>
              <a:buChar char="-"/>
            </a:pPr>
            <a:r>
              <a:rPr lang="en-GB"/>
              <a:t>Negotiated exit/capacity scrapping, including compensation and retraining of workers, when changes in demand are permanent or long term</a:t>
            </a:r>
          </a:p>
          <a:p>
            <a:pPr marL="457200" lvl="0" indent="-457200">
              <a:buSzPct val="100000"/>
              <a:buChar char="-"/>
            </a:pPr>
            <a:endParaRPr lang="en-GB"/>
          </a:p>
          <a:p>
            <a:pPr marL="457200" lvl="0" indent="-457200">
              <a:buSzPct val="100000"/>
              <a:buChar char="-"/>
            </a:pPr>
            <a:endParaRPr lang="en-GB"/>
          </a:p>
        </p:txBody>
      </p:sp>
      <p:pic>
        <p:nvPicPr>
          <p:cNvPr id="4" name="Picture 3">
            <a:extLst>
              <a:ext uri="{FF2B5EF4-FFF2-40B4-BE49-F238E27FC236}">
                <a16:creationId xmlns:a16="http://schemas.microsoft.com/office/drawing/2014/main" id="{D6FE9A56-D1BC-43BA-8047-71F838267114}"/>
              </a:ext>
            </a:extLst>
          </p:cNvPr>
          <p:cNvPicPr>
            <a:picLocks noChangeAspect="1"/>
          </p:cNvPicPr>
          <p:nvPr/>
        </p:nvPicPr>
        <p:blipFill>
          <a:blip r:embed="rId2">
            <a:lum/>
            <a:alphaModFix/>
          </a:blip>
          <a:srcRect/>
          <a:stretch>
            <a:fillRect/>
          </a:stretch>
        </p:blipFill>
        <p:spPr>
          <a:xfrm>
            <a:off x="147456" y="118844"/>
            <a:ext cx="2243315" cy="914400"/>
          </a:xfrm>
          <a:prstGeom prst="rect">
            <a:avLst/>
          </a:prstGeom>
          <a:noFill/>
          <a:ln cap="flat">
            <a:noFill/>
          </a:ln>
        </p:spPr>
      </p:pic>
    </p:spTree>
    <p:extLst>
      <p:ext uri="{BB962C8B-B14F-4D97-AF65-F5344CB8AC3E}">
        <p14:creationId xmlns:p14="http://schemas.microsoft.com/office/powerpoint/2010/main" val="661815308"/>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TotalTime>
  <Words>2918</Words>
  <Application>Microsoft Office PowerPoint</Application>
  <PresentationFormat>Widescreen</PresentationFormat>
  <Paragraphs>192</Paragraphs>
  <Slides>31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Arimo</vt:lpstr>
      <vt:lpstr>Calibri</vt:lpstr>
      <vt:lpstr>Calibri Light</vt:lpstr>
      <vt:lpstr>StarSymbol</vt:lpstr>
      <vt:lpstr>Tinos</vt:lpstr>
      <vt:lpstr>Wingdings</vt:lpstr>
      <vt:lpstr>Default</vt:lpstr>
      <vt:lpstr>PowerPoint Presentation</vt:lpstr>
      <vt:lpstr>PowerPoint Presentation</vt:lpstr>
      <vt:lpstr>Dynamic industrial policy</vt:lpstr>
      <vt:lpstr>Dynamic industrial policy</vt:lpstr>
      <vt:lpstr>Dynamic industrial policy</vt:lpstr>
      <vt:lpstr>   Arguments for industrial policy</vt:lpstr>
      <vt:lpstr>Limits of the market conforming growth path</vt:lpstr>
      <vt:lpstr>Dynamic industrial policy – Static dimension of coordination</vt:lpstr>
      <vt:lpstr> Dynamic industrial policy – Static dimension of coordination</vt:lpstr>
      <vt:lpstr>Dynamic dimension of industrial policy – nature of economic change</vt:lpstr>
      <vt:lpstr>Dynamic dimension of industrial policy – nature of economic change</vt:lpstr>
      <vt:lpstr>Industrial policies &amp; the product/business cycle</vt:lpstr>
      <vt:lpstr>Evidence – utilization of trade tariffs protection (import duties)</vt:lpstr>
      <vt:lpstr>Evidence – utilization of trade tariffs protection (import duties)</vt:lpstr>
      <vt:lpstr>And tariffs discriminate</vt:lpstr>
      <vt:lpstr> Boeing (USA) vs Airbus (Europe)</vt:lpstr>
      <vt:lpstr>EU vs China (trade and industrial policy)</vt:lpstr>
      <vt:lpstr>EU vs China (trade and industrial policy)</vt:lpstr>
      <vt:lpstr>EU vs China (trade and industrial policy)</vt:lpstr>
      <vt:lpstr>Patents and industrial policy</vt:lpstr>
      <vt:lpstr>The fight for patents</vt:lpstr>
      <vt:lpstr>Top PCT firm applications in Europe (2017)</vt:lpstr>
      <vt:lpstr>Justin Lin vs Ha-Joon Chang</vt:lpstr>
      <vt:lpstr>Justin Lin vs Ha-Joon Chang</vt:lpstr>
      <vt:lpstr>Justin Lin vs Ha-Joon Chang</vt:lpstr>
      <vt:lpstr>Critique of industrial policy</vt:lpstr>
      <vt:lpstr>Critique of industrial policy</vt:lpstr>
      <vt:lpstr>Critique of industrial policy</vt:lpstr>
      <vt:lpstr>Conclusions</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Carlos Castel-Branco</cp:lastModifiedBy>
  <cp:revision>123</cp:revision>
  <cp:lastPrinted>2019-02-16T22:18:02Z</cp:lastPrinted>
  <dcterms:modified xsi:type="dcterms:W3CDTF">2023-05-08T15:44:42Z</dcterms:modified>
</cp:coreProperties>
</file>